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7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commentAuthors.xml" ContentType="application/vnd.openxmlformats-officedocument.presentationml.commentAuthors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68.xml" ContentType="application/vnd.openxmlformats-officedocument.presentationml.slide+xml"/>
  <Override PartName="/ppt/slides/slide77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s/slide7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slides/slide7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s/slide71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slides/slide78.xml" ContentType="application/vnd.openxmlformats-officedocument.presentationml.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Layouts/slideLayout4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80"/>
  </p:notesMasterIdLst>
  <p:sldIdLst>
    <p:sldId id="256" r:id="rId2"/>
    <p:sldId id="337" r:id="rId3"/>
    <p:sldId id="278" r:id="rId4"/>
    <p:sldId id="257" r:id="rId5"/>
    <p:sldId id="265" r:id="rId6"/>
    <p:sldId id="279" r:id="rId7"/>
    <p:sldId id="280" r:id="rId8"/>
    <p:sldId id="277" r:id="rId9"/>
    <p:sldId id="258" r:id="rId10"/>
    <p:sldId id="281" r:id="rId11"/>
    <p:sldId id="263" r:id="rId12"/>
    <p:sldId id="259" r:id="rId13"/>
    <p:sldId id="260" r:id="rId14"/>
    <p:sldId id="292" r:id="rId15"/>
    <p:sldId id="264" r:id="rId16"/>
    <p:sldId id="303" r:id="rId17"/>
    <p:sldId id="310" r:id="rId18"/>
    <p:sldId id="311" r:id="rId19"/>
    <p:sldId id="293" r:id="rId20"/>
    <p:sldId id="324" r:id="rId21"/>
    <p:sldId id="348" r:id="rId22"/>
    <p:sldId id="347" r:id="rId23"/>
    <p:sldId id="346" r:id="rId24"/>
    <p:sldId id="345" r:id="rId25"/>
    <p:sldId id="344" r:id="rId26"/>
    <p:sldId id="285" r:id="rId27"/>
    <p:sldId id="288" r:id="rId28"/>
    <p:sldId id="287" r:id="rId29"/>
    <p:sldId id="289" r:id="rId30"/>
    <p:sldId id="290" r:id="rId31"/>
    <p:sldId id="304" r:id="rId32"/>
    <p:sldId id="291" r:id="rId33"/>
    <p:sldId id="305" r:id="rId34"/>
    <p:sldId id="271" r:id="rId35"/>
    <p:sldId id="270" r:id="rId36"/>
    <p:sldId id="316" r:id="rId37"/>
    <p:sldId id="317" r:id="rId38"/>
    <p:sldId id="307" r:id="rId39"/>
    <p:sldId id="308" r:id="rId40"/>
    <p:sldId id="272" r:id="rId41"/>
    <p:sldId id="306" r:id="rId42"/>
    <p:sldId id="312" r:id="rId43"/>
    <p:sldId id="313" r:id="rId44"/>
    <p:sldId id="314" r:id="rId45"/>
    <p:sldId id="269" r:id="rId46"/>
    <p:sldId id="315" r:id="rId47"/>
    <p:sldId id="336" r:id="rId48"/>
    <p:sldId id="282" r:id="rId49"/>
    <p:sldId id="302" r:id="rId50"/>
    <p:sldId id="325" r:id="rId51"/>
    <p:sldId id="338" r:id="rId52"/>
    <p:sldId id="276" r:id="rId53"/>
    <p:sldId id="343" r:id="rId54"/>
    <p:sldId id="342" r:id="rId55"/>
    <p:sldId id="318" r:id="rId56"/>
    <p:sldId id="319" r:id="rId57"/>
    <p:sldId id="297" r:id="rId58"/>
    <p:sldId id="320" r:id="rId59"/>
    <p:sldId id="321" r:id="rId60"/>
    <p:sldId id="322" r:id="rId61"/>
    <p:sldId id="323" r:id="rId62"/>
    <p:sldId id="329" r:id="rId63"/>
    <p:sldId id="309" r:id="rId64"/>
    <p:sldId id="298" r:id="rId65"/>
    <p:sldId id="300" r:id="rId66"/>
    <p:sldId id="301" r:id="rId67"/>
    <p:sldId id="330" r:id="rId68"/>
    <p:sldId id="331" r:id="rId69"/>
    <p:sldId id="332" r:id="rId70"/>
    <p:sldId id="335" r:id="rId71"/>
    <p:sldId id="334" r:id="rId72"/>
    <p:sldId id="328" r:id="rId73"/>
    <p:sldId id="326" r:id="rId74"/>
    <p:sldId id="327" r:id="rId75"/>
    <p:sldId id="339" r:id="rId76"/>
    <p:sldId id="340" r:id="rId77"/>
    <p:sldId id="341" r:id="rId78"/>
    <p:sldId id="333" r:id="rId79"/>
  </p:sldIdLst>
  <p:sldSz cx="9144000" cy="5143500" type="screen16x9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Hans de Jong" initials="HdJ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A37"/>
    <a:srgbClr val="00CC66"/>
    <a:srgbClr val="FF3300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34599" autoAdjust="0"/>
    <p:restoredTop sz="94628" autoAdjust="0"/>
  </p:normalViewPr>
  <p:slideViewPr>
    <p:cSldViewPr>
      <p:cViewPr varScale="1">
        <p:scale>
          <a:sx n="159" d="100"/>
          <a:sy n="159" d="100"/>
        </p:scale>
        <p:origin x="-150" y="-8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presProps" Target="presProps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notesMaster" Target="notesMasters/notesMaster1.xml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6A203D-5BB1-439B-9A8B-0C4974EC0C08}" type="datetimeFigureOut">
              <a:rPr lang="nl-NL" smtClean="0"/>
              <a:pPr/>
              <a:t>20-6-2017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9ECD2A-2AC8-46C2-8FC7-36BC96A5D084}" type="slidenum">
              <a:rPr lang="nl-NL" smtClean="0"/>
              <a:pPr/>
              <a:t>‹nr.›</a:t>
            </a:fld>
            <a:endParaRPr lang="nl-N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9ECD2A-2AC8-46C2-8FC7-36BC96A5D084}" type="slidenum">
              <a:rPr lang="nl-NL" smtClean="0"/>
              <a:pPr/>
              <a:t>8</a:t>
            </a:fld>
            <a:endParaRPr lang="nl-NL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dia">
    <p:bg>
      <p:bgPr>
        <a:solidFill>
          <a:srgbClr val="FF33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dirty="0" smtClean="0"/>
              <a:t>Klik om het opmaakprofiel van de modelondertitel te bewerken</a:t>
            </a:r>
            <a:endParaRPr lang="nl-NL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DAD7-DC19-4A9E-93C3-E71314786426}" type="slidenum">
              <a:rPr lang="nl-NL" smtClean="0"/>
              <a:pPr/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DAD7-DC19-4A9E-93C3-E71314786426}" type="slidenum">
              <a:rPr lang="nl-NL" smtClean="0"/>
              <a:pPr/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DAD7-DC19-4A9E-93C3-E71314786426}" type="slidenum">
              <a:rPr lang="nl-NL" smtClean="0"/>
              <a:pPr/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DAD7-DC19-4A9E-93C3-E71314786426}" type="slidenum">
              <a:rPr lang="nl-NL" smtClean="0"/>
              <a:pPr/>
              <a:t>‹nr.›</a:t>
            </a:fld>
            <a:endParaRPr lang="nl-NL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DAD7-DC19-4A9E-93C3-E71314786426}" type="slidenum">
              <a:rPr lang="nl-NL" smtClean="0"/>
              <a:pPr/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DAD7-DC19-4A9E-93C3-E71314786426}" type="slidenum">
              <a:rPr lang="nl-NL" smtClean="0"/>
              <a:pPr/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0000"/>
                </a:solidFill>
              </a:defRPr>
            </a:lvl1pPr>
          </a:lstStyle>
          <a:p>
            <a:fld id="{6802DAD7-DC19-4A9E-93C3-E71314786426}" type="slidenum">
              <a:rPr lang="nl-NL" smtClean="0"/>
              <a:pPr/>
              <a:t>‹nr.›</a:t>
            </a:fld>
            <a:endParaRPr lang="nl-NL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DAD7-DC19-4A9E-93C3-E71314786426}" type="slidenum">
              <a:rPr lang="nl-NL" smtClean="0"/>
              <a:pPr/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DAD7-DC19-4A9E-93C3-E71314786426}" type="slidenum">
              <a:rPr lang="nl-NL" smtClean="0"/>
              <a:pPr/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cheidingsblad">
    <p:bg>
      <p:bgPr>
        <a:solidFill>
          <a:srgbClr val="00CC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67544" y="2139702"/>
            <a:ext cx="8229600" cy="857250"/>
          </a:xfrm>
        </p:spPr>
        <p:txBody>
          <a:bodyPr>
            <a:noAutofit/>
          </a:bodyPr>
          <a:lstStyle>
            <a:lvl1pPr>
              <a:defRPr sz="7200">
                <a:solidFill>
                  <a:schemeClr val="bg1"/>
                </a:solidFill>
              </a:defRPr>
            </a:lvl1pPr>
          </a:lstStyle>
          <a:p>
            <a:r>
              <a:rPr lang="nl-NL" smtClean="0"/>
              <a:t>Klik om de stijl te bewerken</a:t>
            </a:r>
            <a:endParaRPr lang="nl-N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DAD7-DC19-4A9E-93C3-E71314786426}" type="slidenum">
              <a:rPr lang="nl-NL" smtClean="0"/>
              <a:pPr/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 dirty="0" smtClean="0"/>
              <a:t>Klik om de stijl te bewerken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 smtClean="0"/>
              <a:t>Klik om de modelstijlen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8172400" y="4767263"/>
            <a:ext cx="514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02DAD7-DC19-4A9E-93C3-E71314786426}" type="slidenum">
              <a:rPr lang="nl-NL" smtClean="0"/>
              <a:pPr/>
              <a:t>‹nr.›</a:t>
            </a:fld>
            <a:endParaRPr lang="nl-NL" dirty="0"/>
          </a:p>
        </p:txBody>
      </p:sp>
      <p:sp>
        <p:nvSpPr>
          <p:cNvPr id="9" name="Tekstvak 8"/>
          <p:cNvSpPr txBox="1"/>
          <p:nvPr userDrawn="1"/>
        </p:nvSpPr>
        <p:spPr>
          <a:xfrm>
            <a:off x="467544" y="4722698"/>
            <a:ext cx="1728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Hans de </a:t>
            </a:r>
            <a:r>
              <a:rPr lang="en-US" dirty="0" err="1" smtClean="0"/>
              <a:t>Jong</a:t>
            </a:r>
            <a:endParaRPr lang="nl-NL" dirty="0"/>
          </a:p>
        </p:txBody>
      </p:sp>
      <p:pic>
        <p:nvPicPr>
          <p:cNvPr id="8" name="Picture 2" descr="C:\Users\M5810video\Documents\Weekendschool\Pi And More\piandmore-big.png"/>
          <p:cNvPicPr>
            <a:picLocks noChangeAspect="1" noChangeArrowheads="1"/>
          </p:cNvPicPr>
          <p:nvPr userDrawn="1"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7089678" y="4682429"/>
            <a:ext cx="794690" cy="409601"/>
          </a:xfrm>
          <a:prstGeom prst="rect">
            <a:avLst/>
          </a:prstGeom>
          <a:noFill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4" r:id="rId8"/>
    <p:sldLayoutId id="2147483680" r:id="rId9"/>
    <p:sldLayoutId id="2147483681" r:id="rId10"/>
    <p:sldLayoutId id="2147483682" r:id="rId11"/>
    <p:sldLayoutId id="2147483683" r:id="rId12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9388" indent="-179388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47675" indent="-193675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27063" indent="-161925" algn="l" defTabSz="9144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06450" indent="-139700" algn="l" defTabSz="914400" rtl="0" eaLnBrk="1" latinLnBrk="0" hangingPunct="1">
        <a:spcBef>
          <a:spcPct val="20000"/>
        </a:spcBef>
        <a:buFont typeface="Arial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985838" indent="-142875" algn="l" defTabSz="896938" rtl="0" eaLnBrk="1" latinLnBrk="0" hangingPunct="1">
        <a:spcBef>
          <a:spcPct val="20000"/>
        </a:spcBef>
        <a:buFont typeface="Arial" pitchFamily="34" charset="0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image" Target="../media/image11.jpeg"/><Relationship Id="rId7" Type="http://schemas.openxmlformats.org/officeDocument/2006/relationships/image" Target="../media/image15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jpeg"/><Relationship Id="rId5" Type="http://schemas.openxmlformats.org/officeDocument/2006/relationships/image" Target="../media/image13.gif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://heppg.de/ikg/wordpress/?page_id=6" TargetMode="External"/><Relationship Id="rId7" Type="http://schemas.openxmlformats.org/officeDocument/2006/relationships/hyperlink" Target="https://www.arduino.cc/" TargetMode="External"/><Relationship Id="rId2" Type="http://schemas.openxmlformats.org/officeDocument/2006/relationships/hyperlink" Target="http://www.github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raspberrypi.org/" TargetMode="External"/><Relationship Id="rId5" Type="http://schemas.openxmlformats.org/officeDocument/2006/relationships/hyperlink" Target="https://www.raspberrypi.org/forums/viewforum.php?f=77" TargetMode="External"/><Relationship Id="rId4" Type="http://schemas.openxmlformats.org/officeDocument/2006/relationships/hyperlink" Target="https://scratch.mit.edu/" TargetMode="Externa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e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e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mailto:heppg@web.de" TargetMode="External"/><Relationship Id="rId2" Type="http://schemas.openxmlformats.org/officeDocument/2006/relationships/hyperlink" Target="mailto:hans.piam@hanselma.nl" TargetMode="Externa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Qo1gnXNzhqE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3568" y="51470"/>
            <a:ext cx="7772400" cy="3096344"/>
          </a:xfrm>
        </p:spPr>
        <p:txBody>
          <a:bodyPr>
            <a:normAutofit fontScale="90000"/>
          </a:bodyPr>
          <a:lstStyle/>
          <a:p>
            <a:pPr algn="ctr"/>
            <a:r>
              <a:rPr lang="nl-NL" dirty="0" err="1" smtClean="0"/>
              <a:t>Physical</a:t>
            </a:r>
            <a:r>
              <a:rPr lang="nl-NL" dirty="0" smtClean="0"/>
              <a:t> </a:t>
            </a:r>
            <a:r>
              <a:rPr lang="nl-NL" dirty="0" err="1" smtClean="0"/>
              <a:t>computing</a:t>
            </a:r>
            <a:r>
              <a:rPr lang="nl-NL" dirty="0" smtClean="0"/>
              <a:t> </a:t>
            </a:r>
            <a:r>
              <a:rPr lang="nl-NL" dirty="0" err="1" smtClean="0"/>
              <a:t>from</a:t>
            </a:r>
            <a:r>
              <a:rPr lang="nl-NL" dirty="0" smtClean="0"/>
              <a:t> Scratch </a:t>
            </a:r>
            <a:r>
              <a:rPr lang="nl-NL" dirty="0" err="1" smtClean="0"/>
              <a:t>using</a:t>
            </a:r>
            <a:r>
              <a:rPr lang="nl-NL" dirty="0" smtClean="0"/>
              <a:t> </a:t>
            </a:r>
            <a:r>
              <a:rPr lang="nl-NL" dirty="0" err="1" smtClean="0"/>
              <a:t>scratchClient</a:t>
            </a:r>
            <a:r>
              <a:rPr lang="nl-NL" dirty="0" smtClean="0"/>
              <a:t> – </a:t>
            </a:r>
            <a:r>
              <a:rPr lang="nl-NL" b="1" dirty="0" smtClean="0"/>
              <a:t>Beginners</a:t>
            </a:r>
            <a:br>
              <a:rPr lang="nl-NL" b="1" dirty="0" smtClean="0"/>
            </a:br>
            <a:r>
              <a:rPr lang="nl-NL" dirty="0" smtClean="0"/>
              <a:t/>
            </a:r>
            <a:br>
              <a:rPr lang="nl-NL" dirty="0" smtClean="0"/>
            </a:br>
            <a:r>
              <a:rPr lang="en-US" sz="3600" i="1" dirty="0" smtClean="0"/>
              <a:t>Co</a:t>
            </a:r>
            <a:r>
              <a:rPr lang="nl-NL" sz="3600" i="1" dirty="0" err="1" smtClean="0"/>
              <a:t>ntrol</a:t>
            </a:r>
            <a:r>
              <a:rPr lang="nl-NL" sz="3600" i="1" dirty="0" smtClean="0"/>
              <a:t> </a:t>
            </a:r>
            <a:r>
              <a:rPr lang="nl-NL" sz="3600" i="1" dirty="0" err="1" smtClean="0"/>
              <a:t>servos</a:t>
            </a:r>
            <a:r>
              <a:rPr lang="nl-NL" sz="3600" i="1" dirty="0" smtClean="0"/>
              <a:t>, </a:t>
            </a:r>
            <a:r>
              <a:rPr lang="nl-NL" sz="3600" i="1" dirty="0" err="1" smtClean="0"/>
              <a:t>LEDs</a:t>
            </a:r>
            <a:r>
              <a:rPr lang="nl-NL" sz="3600" i="1" dirty="0" smtClean="0"/>
              <a:t> and more </a:t>
            </a:r>
            <a:r>
              <a:rPr lang="nl-NL" sz="3600" i="1" dirty="0" err="1" smtClean="0"/>
              <a:t>from</a:t>
            </a:r>
            <a:r>
              <a:rPr lang="nl-NL" sz="3600" i="1" dirty="0" smtClean="0"/>
              <a:t> Scratch </a:t>
            </a:r>
            <a:r>
              <a:rPr lang="nl-NL" sz="3600" i="1" dirty="0" err="1" smtClean="0"/>
              <a:t>using</a:t>
            </a:r>
            <a:r>
              <a:rPr lang="nl-NL" sz="3600" i="1" dirty="0" smtClean="0"/>
              <a:t> </a:t>
            </a:r>
            <a:r>
              <a:rPr lang="nl-NL" sz="3600" i="1" dirty="0" err="1" smtClean="0"/>
              <a:t>RPi</a:t>
            </a:r>
            <a:r>
              <a:rPr lang="nl-NL" sz="3600" i="1" dirty="0" smtClean="0"/>
              <a:t>, </a:t>
            </a:r>
            <a:r>
              <a:rPr lang="nl-NL" sz="3600" i="1" dirty="0" err="1" smtClean="0"/>
              <a:t>Arduino</a:t>
            </a:r>
            <a:r>
              <a:rPr lang="nl-NL" sz="3600" i="1" dirty="0" smtClean="0"/>
              <a:t>, </a:t>
            </a:r>
            <a:r>
              <a:rPr lang="nl-NL" sz="3600" i="1" dirty="0" err="1" smtClean="0"/>
              <a:t>scratchClient</a:t>
            </a:r>
            <a:endParaRPr lang="nl-NL" i="1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331640" y="3435846"/>
            <a:ext cx="6400800" cy="1314450"/>
          </a:xfrm>
        </p:spPr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Hans de </a:t>
            </a:r>
            <a:r>
              <a:rPr lang="en-US" dirty="0" err="1" smtClean="0">
                <a:solidFill>
                  <a:schemeClr val="bg1"/>
                </a:solidFill>
              </a:rPr>
              <a:t>Jong</a:t>
            </a:r>
            <a:r>
              <a:rPr lang="en-US" dirty="0" smtClean="0">
                <a:solidFill>
                  <a:schemeClr val="bg1"/>
                </a:solidFill>
              </a:rPr>
              <a:t> &amp; Gerhard </a:t>
            </a:r>
            <a:r>
              <a:rPr lang="en-US" dirty="0" err="1" smtClean="0">
                <a:solidFill>
                  <a:schemeClr val="bg1"/>
                </a:solidFill>
              </a:rPr>
              <a:t>Hepp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Pi And More 10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Trier – 24 June 2017 </a:t>
            </a:r>
            <a:endParaRPr lang="nl-NL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Picture 9" descr="C:\Users\M5810video\Documents\Weekendschool\Pi And More\sku140062a_jpg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868144" y="526901"/>
            <a:ext cx="676697" cy="676697"/>
          </a:xfrm>
          <a:prstGeom prst="rect">
            <a:avLst/>
          </a:prstGeom>
          <a:noFill/>
        </p:spPr>
      </p:pic>
      <p:pic>
        <p:nvPicPr>
          <p:cNvPr id="58" name="Picture 9" descr="C:\Users\M5810video\Documents\Weekendschool\Pi And More\sku140062a_jpg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12360" y="555526"/>
            <a:ext cx="676697" cy="676697"/>
          </a:xfrm>
          <a:prstGeom prst="rect">
            <a:avLst/>
          </a:prstGeom>
          <a:noFill/>
        </p:spPr>
      </p:pic>
      <p:pic>
        <p:nvPicPr>
          <p:cNvPr id="3081" name="Picture 9" descr="C:\Users\M5810video\Documents\Weekendschool\Pi And More\sku140062a_jpg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139952" y="526901"/>
            <a:ext cx="676697" cy="676697"/>
          </a:xfrm>
          <a:prstGeom prst="rect">
            <a:avLst/>
          </a:prstGeom>
          <a:noFill/>
        </p:spPr>
      </p:pic>
      <p:pic>
        <p:nvPicPr>
          <p:cNvPr id="3077" name="Picture 5" descr="C:\Users\M5810video\Documents\Weekendschool\Pi And More\towerpro-sg-90-9g-servoaccessories-1534857789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04248" y="2931790"/>
            <a:ext cx="1440827" cy="1047874"/>
          </a:xfrm>
          <a:prstGeom prst="rect">
            <a:avLst/>
          </a:prstGeom>
          <a:noFill/>
        </p:spPr>
      </p:pic>
      <p:sp>
        <p:nvSpPr>
          <p:cNvPr id="15" name="Rechthoek 14"/>
          <p:cNvSpPr/>
          <p:nvPr/>
        </p:nvSpPr>
        <p:spPr>
          <a:xfrm>
            <a:off x="7164288" y="1203598"/>
            <a:ext cx="1728192" cy="1656184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1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Arduino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Nano</a:t>
            </a:r>
            <a:endParaRPr lang="nl-NL" dirty="0">
              <a:solidFill>
                <a:schemeClr val="tx1"/>
              </a:solidFill>
            </a:endParaRPr>
          </a:p>
        </p:txBody>
      </p:sp>
      <p:sp>
        <p:nvSpPr>
          <p:cNvPr id="12" name="Rechthoek 11"/>
          <p:cNvSpPr/>
          <p:nvPr/>
        </p:nvSpPr>
        <p:spPr>
          <a:xfrm>
            <a:off x="467544" y="1203598"/>
            <a:ext cx="4608512" cy="2448272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Raspberry Pi 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2B or 3B</a:t>
            </a:r>
            <a:endParaRPr lang="nl-NL" dirty="0">
              <a:solidFill>
                <a:schemeClr val="tx1"/>
              </a:solidFill>
            </a:endParaRP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setup</a:t>
            </a:r>
            <a:endParaRPr lang="nl-NL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DAD7-DC19-4A9E-93C3-E71314786426}" type="slidenum">
              <a:rPr lang="nl-NL" smtClean="0"/>
              <a:pPr/>
              <a:t>10</a:t>
            </a:fld>
            <a:endParaRPr lang="nl-NL" dirty="0"/>
          </a:p>
        </p:txBody>
      </p:sp>
      <p:sp>
        <p:nvSpPr>
          <p:cNvPr id="8" name="Rechthoek 7"/>
          <p:cNvSpPr/>
          <p:nvPr/>
        </p:nvSpPr>
        <p:spPr>
          <a:xfrm>
            <a:off x="539552" y="1347614"/>
            <a:ext cx="1224136" cy="936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Scratch 1.4 run time</a:t>
            </a:r>
            <a:endParaRPr lang="nl-NL" dirty="0"/>
          </a:p>
        </p:txBody>
      </p:sp>
      <p:sp>
        <p:nvSpPr>
          <p:cNvPr id="10" name="Rechthoek 9"/>
          <p:cNvSpPr/>
          <p:nvPr/>
        </p:nvSpPr>
        <p:spPr>
          <a:xfrm>
            <a:off x="3491880" y="1347614"/>
            <a:ext cx="1440160" cy="936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scratchClient</a:t>
            </a:r>
            <a:endParaRPr lang="nl-NL" dirty="0"/>
          </a:p>
        </p:txBody>
      </p:sp>
      <p:sp>
        <p:nvSpPr>
          <p:cNvPr id="11" name="Rechthoek 10"/>
          <p:cNvSpPr/>
          <p:nvPr/>
        </p:nvSpPr>
        <p:spPr>
          <a:xfrm>
            <a:off x="7308304" y="1347614"/>
            <a:ext cx="1512168" cy="936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scratchClient</a:t>
            </a:r>
            <a:r>
              <a:rPr lang="en-US" dirty="0" smtClean="0"/>
              <a:t> Sketch</a:t>
            </a:r>
            <a:endParaRPr lang="nl-NL" dirty="0"/>
          </a:p>
        </p:txBody>
      </p:sp>
      <p:sp>
        <p:nvSpPr>
          <p:cNvPr id="13" name="Rechthoek 12"/>
          <p:cNvSpPr/>
          <p:nvPr/>
        </p:nvSpPr>
        <p:spPr>
          <a:xfrm>
            <a:off x="3491880" y="2571750"/>
            <a:ext cx="1440160" cy="936104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scratchClient</a:t>
            </a:r>
            <a:r>
              <a:rPr lang="en-US" dirty="0" smtClean="0"/>
              <a:t> </a:t>
            </a:r>
            <a:r>
              <a:rPr lang="en-US" dirty="0" err="1" smtClean="0"/>
              <a:t>Config</a:t>
            </a:r>
            <a:r>
              <a:rPr lang="en-US" dirty="0" smtClean="0"/>
              <a:t> file</a:t>
            </a:r>
          </a:p>
        </p:txBody>
      </p:sp>
      <p:sp>
        <p:nvSpPr>
          <p:cNvPr id="14" name="Rechthoek 13"/>
          <p:cNvSpPr/>
          <p:nvPr/>
        </p:nvSpPr>
        <p:spPr>
          <a:xfrm>
            <a:off x="539552" y="2571750"/>
            <a:ext cx="1224136" cy="93610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Program in Scratch</a:t>
            </a:r>
            <a:endParaRPr lang="nl-NL" dirty="0"/>
          </a:p>
        </p:txBody>
      </p:sp>
      <p:sp>
        <p:nvSpPr>
          <p:cNvPr id="16" name="Rechthoek 15"/>
          <p:cNvSpPr/>
          <p:nvPr/>
        </p:nvSpPr>
        <p:spPr>
          <a:xfrm>
            <a:off x="5436096" y="1203598"/>
            <a:ext cx="1368152" cy="18002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1"/>
          <a:lstStyle/>
          <a:p>
            <a:pPr algn="ctr"/>
            <a:r>
              <a:rPr lang="en-US" sz="1050" dirty="0" smtClean="0">
                <a:solidFill>
                  <a:schemeClr val="tx1"/>
                </a:solidFill>
              </a:rPr>
              <a:t>Powered USB hub</a:t>
            </a:r>
          </a:p>
          <a:p>
            <a:pPr algn="ctr"/>
            <a:r>
              <a:rPr lang="en-US" sz="1050" dirty="0" smtClean="0">
                <a:solidFill>
                  <a:schemeClr val="tx1"/>
                </a:solidFill>
              </a:rPr>
              <a:t>(Not used when programming the </a:t>
            </a:r>
            <a:r>
              <a:rPr lang="en-US" sz="1050" dirty="0" err="1" smtClean="0">
                <a:solidFill>
                  <a:schemeClr val="tx1"/>
                </a:solidFill>
              </a:rPr>
              <a:t>Arduino</a:t>
            </a:r>
            <a:r>
              <a:rPr lang="en-US" sz="1050" dirty="0" smtClean="0">
                <a:solidFill>
                  <a:schemeClr val="tx1"/>
                </a:solidFill>
              </a:rPr>
              <a:t> </a:t>
            </a:r>
            <a:r>
              <a:rPr lang="en-US" sz="1050" dirty="0" err="1" smtClean="0">
                <a:solidFill>
                  <a:schemeClr val="tx1"/>
                </a:solidFill>
              </a:rPr>
              <a:t>Nano</a:t>
            </a:r>
            <a:r>
              <a:rPr lang="en-US" sz="1050" dirty="0" smtClean="0">
                <a:solidFill>
                  <a:schemeClr val="tx1"/>
                </a:solidFill>
              </a:rPr>
              <a:t>)</a:t>
            </a:r>
          </a:p>
          <a:p>
            <a:pPr algn="ctr"/>
            <a:endParaRPr lang="en-US" sz="1050" dirty="0" smtClean="0">
              <a:solidFill>
                <a:schemeClr val="tx1"/>
              </a:solidFill>
            </a:endParaRPr>
          </a:p>
          <a:p>
            <a:r>
              <a:rPr lang="en-US" sz="1050" dirty="0" smtClean="0">
                <a:solidFill>
                  <a:schemeClr val="tx1"/>
                </a:solidFill>
              </a:rPr>
              <a:t>(not strictly needed since </a:t>
            </a:r>
            <a:r>
              <a:rPr lang="en-US" sz="1050" dirty="0" err="1" smtClean="0">
                <a:solidFill>
                  <a:schemeClr val="tx1"/>
                </a:solidFill>
              </a:rPr>
              <a:t>Arduino</a:t>
            </a:r>
            <a:r>
              <a:rPr lang="en-US" sz="1050" dirty="0" smtClean="0">
                <a:solidFill>
                  <a:schemeClr val="tx1"/>
                </a:solidFill>
              </a:rPr>
              <a:t> is powered separately – used for protection of </a:t>
            </a:r>
            <a:r>
              <a:rPr lang="en-US" sz="1050" dirty="0" err="1" smtClean="0">
                <a:solidFill>
                  <a:schemeClr val="tx1"/>
                </a:solidFill>
              </a:rPr>
              <a:t>RPi</a:t>
            </a:r>
            <a:r>
              <a:rPr lang="en-US" sz="1050" dirty="0" smtClean="0">
                <a:solidFill>
                  <a:schemeClr val="tx1"/>
                </a:solidFill>
              </a:rPr>
              <a:t>) </a:t>
            </a:r>
            <a:endParaRPr lang="nl-NL" sz="1050" dirty="0">
              <a:solidFill>
                <a:schemeClr val="tx1"/>
              </a:solidFill>
            </a:endParaRPr>
          </a:p>
        </p:txBody>
      </p:sp>
      <p:cxnSp>
        <p:nvCxnSpPr>
          <p:cNvPr id="18" name="Rechte verbindingslijn met pijl 17"/>
          <p:cNvCxnSpPr>
            <a:stCxn id="8" idx="3"/>
            <a:endCxn id="10" idx="1"/>
          </p:cNvCxnSpPr>
          <p:nvPr/>
        </p:nvCxnSpPr>
        <p:spPr>
          <a:xfrm>
            <a:off x="1763688" y="1815666"/>
            <a:ext cx="1728192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kstvak 18"/>
          <p:cNvSpPr txBox="1"/>
          <p:nvPr/>
        </p:nvSpPr>
        <p:spPr>
          <a:xfrm>
            <a:off x="1835696" y="1851670"/>
            <a:ext cx="158417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Remote Sensor Protocol Over socket 42001</a:t>
            </a:r>
          </a:p>
          <a:p>
            <a:r>
              <a:rPr lang="en-US" sz="1100" dirty="0" smtClean="0"/>
              <a:t>Global variables </a:t>
            </a:r>
          </a:p>
          <a:p>
            <a:r>
              <a:rPr lang="en-US" sz="1100" dirty="0" smtClean="0"/>
              <a:t>Broadcasts</a:t>
            </a:r>
            <a:endParaRPr lang="nl-NL" sz="1100" dirty="0"/>
          </a:p>
        </p:txBody>
      </p:sp>
      <p:cxnSp>
        <p:nvCxnSpPr>
          <p:cNvPr id="21" name="Rechte verbindingslijn met pijl 20"/>
          <p:cNvCxnSpPr>
            <a:stCxn id="10" idx="3"/>
          </p:cNvCxnSpPr>
          <p:nvPr/>
        </p:nvCxnSpPr>
        <p:spPr>
          <a:xfrm>
            <a:off x="4932040" y="1815666"/>
            <a:ext cx="504056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172400" y="3147814"/>
            <a:ext cx="803166" cy="576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6" name="Picture 4" descr="C:\Users\M5810video\Documents\Weekendschool\Pi And More\led.gif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812360" y="3219822"/>
            <a:ext cx="470531" cy="432048"/>
          </a:xfrm>
          <a:prstGeom prst="rect">
            <a:avLst/>
          </a:prstGeom>
          <a:noFill/>
        </p:spPr>
      </p:pic>
      <p:cxnSp>
        <p:nvCxnSpPr>
          <p:cNvPr id="29" name="Rechte verbindingslijn 28"/>
          <p:cNvCxnSpPr/>
          <p:nvPr/>
        </p:nvCxnSpPr>
        <p:spPr>
          <a:xfrm flipH="1">
            <a:off x="7452320" y="2859782"/>
            <a:ext cx="72008" cy="288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Rechte verbindingslijn 29"/>
          <p:cNvCxnSpPr/>
          <p:nvPr/>
        </p:nvCxnSpPr>
        <p:spPr>
          <a:xfrm>
            <a:off x="8028384" y="2859782"/>
            <a:ext cx="0" cy="288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Rechte verbindingslijn 30"/>
          <p:cNvCxnSpPr/>
          <p:nvPr/>
        </p:nvCxnSpPr>
        <p:spPr>
          <a:xfrm>
            <a:off x="8532440" y="2859782"/>
            <a:ext cx="0" cy="288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oelichting met afgeronde rechthoek 34"/>
          <p:cNvSpPr/>
          <p:nvPr/>
        </p:nvSpPr>
        <p:spPr>
          <a:xfrm>
            <a:off x="5076056" y="3507854"/>
            <a:ext cx="1944216" cy="792088"/>
          </a:xfrm>
          <a:prstGeom prst="wedgeRoundRectCallout">
            <a:avLst>
              <a:gd name="adj1" fmla="val -57054"/>
              <a:gd name="adj2" fmla="val -114451"/>
              <a:gd name="adj3" fmla="val 16667"/>
            </a:avLst>
          </a:prstGeom>
          <a:solidFill>
            <a:schemeClr val="bg2">
              <a:lumMod val="90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 smtClean="0">
                <a:solidFill>
                  <a:schemeClr val="tx1"/>
                </a:solidFill>
              </a:rPr>
              <a:t>Defines function of the GPIO pins on the </a:t>
            </a:r>
            <a:r>
              <a:rPr lang="en-US" sz="1200" dirty="0" err="1" smtClean="0">
                <a:solidFill>
                  <a:schemeClr val="tx1"/>
                </a:solidFill>
              </a:rPr>
              <a:t>Arduino</a:t>
            </a:r>
            <a:r>
              <a:rPr lang="en-US" sz="1200" dirty="0" smtClean="0">
                <a:solidFill>
                  <a:schemeClr val="tx1"/>
                </a:solidFill>
              </a:rPr>
              <a:t> (and </a:t>
            </a:r>
            <a:r>
              <a:rPr lang="en-US" sz="1200" dirty="0" err="1" smtClean="0">
                <a:solidFill>
                  <a:schemeClr val="tx1"/>
                </a:solidFill>
              </a:rPr>
              <a:t>RPi</a:t>
            </a:r>
            <a:r>
              <a:rPr lang="en-US" sz="1200" dirty="0" smtClean="0">
                <a:solidFill>
                  <a:schemeClr val="tx1"/>
                </a:solidFill>
              </a:rPr>
              <a:t>) and gives them logical names. </a:t>
            </a:r>
          </a:p>
        </p:txBody>
      </p:sp>
      <p:cxnSp>
        <p:nvCxnSpPr>
          <p:cNvPr id="37" name="Rechte verbindingslijn met pijl 36"/>
          <p:cNvCxnSpPr>
            <a:endCxn id="11" idx="1"/>
          </p:cNvCxnSpPr>
          <p:nvPr/>
        </p:nvCxnSpPr>
        <p:spPr>
          <a:xfrm flipV="1">
            <a:off x="6804248" y="1815666"/>
            <a:ext cx="504056" cy="582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8" name="Picture 6" descr="C:\Users\M5810video\Documents\Weekendschool\Pi And More\420px-ACNOR_keyboard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115616" y="3939902"/>
            <a:ext cx="1187188" cy="576634"/>
          </a:xfrm>
          <a:prstGeom prst="rect">
            <a:avLst/>
          </a:prstGeom>
          <a:noFill/>
        </p:spPr>
      </p:pic>
      <p:pic>
        <p:nvPicPr>
          <p:cNvPr id="3079" name="Picture 7" descr="C:\Users\M5810video\Documents\Weekendschool\Pi And More\muis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339752" y="3939902"/>
            <a:ext cx="639117" cy="639117"/>
          </a:xfrm>
          <a:prstGeom prst="rect">
            <a:avLst/>
          </a:prstGeom>
          <a:noFill/>
        </p:spPr>
      </p:pic>
      <p:pic>
        <p:nvPicPr>
          <p:cNvPr id="45" name="Picture 7" descr="C:\Users\M5810video\Documents\Weekendschool\Pi And More\muis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 flipH="1">
            <a:off x="395536" y="3939902"/>
            <a:ext cx="639117" cy="639117"/>
          </a:xfrm>
          <a:prstGeom prst="rect">
            <a:avLst/>
          </a:prstGeom>
          <a:noFill/>
        </p:spPr>
      </p:pic>
      <p:pic>
        <p:nvPicPr>
          <p:cNvPr id="3080" name="Picture 8" descr="C:\Users\M5810video\Documents\Weekendschool\Pi And More\HP1750.jp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131840" y="3795886"/>
            <a:ext cx="867892" cy="867892"/>
          </a:xfrm>
          <a:prstGeom prst="rect">
            <a:avLst/>
          </a:prstGeom>
          <a:noFill/>
        </p:spPr>
      </p:pic>
      <p:cxnSp>
        <p:nvCxnSpPr>
          <p:cNvPr id="47" name="Rechte verbindingslijn 46"/>
          <p:cNvCxnSpPr/>
          <p:nvPr/>
        </p:nvCxnSpPr>
        <p:spPr>
          <a:xfrm flipH="1">
            <a:off x="971600" y="3651870"/>
            <a:ext cx="72008" cy="288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Rechte verbindingslijn 48"/>
          <p:cNvCxnSpPr/>
          <p:nvPr/>
        </p:nvCxnSpPr>
        <p:spPr>
          <a:xfrm>
            <a:off x="2267744" y="3651870"/>
            <a:ext cx="144016" cy="288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Rechte verbindingslijn 50"/>
          <p:cNvCxnSpPr/>
          <p:nvPr/>
        </p:nvCxnSpPr>
        <p:spPr>
          <a:xfrm>
            <a:off x="1691680" y="3651870"/>
            <a:ext cx="0" cy="288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Rechte verbindingslijn 59"/>
          <p:cNvCxnSpPr>
            <a:endCxn id="3080" idx="0"/>
          </p:cNvCxnSpPr>
          <p:nvPr/>
        </p:nvCxnSpPr>
        <p:spPr>
          <a:xfrm>
            <a:off x="3563888" y="3651870"/>
            <a:ext cx="1898" cy="1440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hthoek 35"/>
          <p:cNvSpPr/>
          <p:nvPr/>
        </p:nvSpPr>
        <p:spPr>
          <a:xfrm>
            <a:off x="1763688" y="2571750"/>
            <a:ext cx="1512168" cy="936104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Predefined sprites (with some code, sounds and costumes)</a:t>
            </a:r>
          </a:p>
        </p:txBody>
      </p:sp>
      <p:sp>
        <p:nvSpPr>
          <p:cNvPr id="39" name="Rechthoek 38"/>
          <p:cNvSpPr/>
          <p:nvPr/>
        </p:nvSpPr>
        <p:spPr>
          <a:xfrm>
            <a:off x="7884368" y="3867894"/>
            <a:ext cx="1187624" cy="2160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Standard setup</a:t>
            </a:r>
            <a:endParaRPr lang="nl-NL" sz="1050" dirty="0"/>
          </a:p>
        </p:txBody>
      </p:sp>
      <p:sp>
        <p:nvSpPr>
          <p:cNvPr id="40" name="Rechthoek 39"/>
          <p:cNvSpPr/>
          <p:nvPr/>
        </p:nvSpPr>
        <p:spPr>
          <a:xfrm>
            <a:off x="7884368" y="4083918"/>
            <a:ext cx="1187624" cy="3600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Programmed by the students</a:t>
            </a:r>
            <a:endParaRPr lang="nl-NL" sz="1050" dirty="0"/>
          </a:p>
        </p:txBody>
      </p:sp>
      <p:sp>
        <p:nvSpPr>
          <p:cNvPr id="44" name="Rechthoek 43"/>
          <p:cNvSpPr/>
          <p:nvPr/>
        </p:nvSpPr>
        <p:spPr>
          <a:xfrm>
            <a:off x="7884368" y="4443958"/>
            <a:ext cx="1187624" cy="36004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Prepared by the teacher or expert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Where is the presentation?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You will find this presentation = the instruction at your </a:t>
            </a:r>
            <a:r>
              <a:rPr lang="en-US" i="1" dirty="0" smtClean="0"/>
              <a:t>desktop</a:t>
            </a:r>
            <a:r>
              <a:rPr lang="en-US" dirty="0" smtClean="0"/>
              <a:t> in the folder </a:t>
            </a:r>
            <a:r>
              <a:rPr lang="en-US" i="1" dirty="0" err="1" smtClean="0"/>
              <a:t>PiAndMore</a:t>
            </a:r>
            <a:r>
              <a:rPr lang="en-US" dirty="0" smtClean="0"/>
              <a:t>.</a:t>
            </a:r>
            <a:endParaRPr lang="en-US" i="1" dirty="0" smtClean="0"/>
          </a:p>
          <a:p>
            <a:r>
              <a:rPr lang="en-US" dirty="0" smtClean="0"/>
              <a:t>If you already know the stuff in the presentation and get bored then feel free to work on your own</a:t>
            </a:r>
          </a:p>
          <a:p>
            <a:pPr lvl="1"/>
            <a:r>
              <a:rPr lang="en-US" dirty="0" smtClean="0"/>
              <a:t>Silently please … </a:t>
            </a:r>
            <a:r>
              <a:rPr lang="en-US" dirty="0" smtClean="0">
                <a:sym typeface="Wingdings" pitchFamily="2" charset="2"/>
              </a:rPr>
              <a:t>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DAD7-DC19-4A9E-93C3-E71314786426}" type="slidenum">
              <a:rPr lang="nl-NL" smtClean="0"/>
              <a:pPr/>
              <a:t>11</a:t>
            </a:fld>
            <a:endParaRPr lang="nl-NL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Breadboard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457200" y="1200151"/>
            <a:ext cx="3754760" cy="2739751"/>
          </a:xfrm>
        </p:spPr>
        <p:txBody>
          <a:bodyPr>
            <a:normAutofit/>
          </a:bodyPr>
          <a:lstStyle/>
          <a:p>
            <a:r>
              <a:rPr lang="en-US" sz="1800" dirty="0" smtClean="0"/>
              <a:t>Used to quickly build electronic circuits</a:t>
            </a:r>
          </a:p>
          <a:p>
            <a:r>
              <a:rPr lang="en-US" sz="1800" dirty="0" smtClean="0"/>
              <a:t>Note the 2 rails for + (VCC) and – (GND)</a:t>
            </a:r>
          </a:p>
          <a:p>
            <a:r>
              <a:rPr lang="en-US" sz="1800" dirty="0" smtClean="0"/>
              <a:t>Note the 2 bars with 5 interconnected holes each.</a:t>
            </a:r>
            <a:endParaRPr lang="nl-NL" sz="1800" dirty="0"/>
          </a:p>
        </p:txBody>
      </p:sp>
      <p:pic>
        <p:nvPicPr>
          <p:cNvPr id="1027" name="Picture 3" descr="C:\Users\M5810video\Documents\Weekendschool\Github\Weekendschool-PiAndMore\PiAndMore\Part-1--Breadboard\Breadboard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11960" y="1122228"/>
            <a:ext cx="4821480" cy="3537754"/>
          </a:xfrm>
          <a:prstGeom prst="rect">
            <a:avLst/>
          </a:prstGeom>
          <a:noFill/>
        </p:spPr>
      </p:pic>
      <p:pic>
        <p:nvPicPr>
          <p:cNvPr id="1028" name="Picture 4" descr="C:\Users\M5810video\Documents\Weekendschool\Github\Weekendschool-PiAndMore\PiAndMore\Part-1--Breadboard\mb-400.jpg"/>
          <p:cNvPicPr>
            <a:picLocks noChangeAspect="1" noChangeArrowheads="1"/>
          </p:cNvPicPr>
          <p:nvPr/>
        </p:nvPicPr>
        <p:blipFill>
          <a:blip r:embed="rId3" cstate="print"/>
          <a:srcRect l="8401" t="23495" r="9385" b="21223"/>
          <a:stretch>
            <a:fillRect/>
          </a:stretch>
        </p:blipFill>
        <p:spPr bwMode="auto">
          <a:xfrm rot="10800000">
            <a:off x="1187624" y="3003798"/>
            <a:ext cx="2570131" cy="1728192"/>
          </a:xfrm>
          <a:prstGeom prst="rect">
            <a:avLst/>
          </a:prstGeom>
          <a:noFill/>
        </p:spPr>
      </p:pic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DAD7-DC19-4A9E-93C3-E71314786426}" type="slidenum">
              <a:rPr lang="nl-NL" smtClean="0"/>
              <a:pPr/>
              <a:t>12</a:t>
            </a:fld>
            <a:endParaRPr lang="nl-NL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3159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Looking at the </a:t>
            </a:r>
            <a:r>
              <a:rPr lang="en-US" dirty="0" err="1" smtClean="0"/>
              <a:t>Arduino</a:t>
            </a:r>
            <a:r>
              <a:rPr lang="en-US" dirty="0" smtClean="0"/>
              <a:t> </a:t>
            </a:r>
            <a:r>
              <a:rPr lang="en-US" dirty="0" err="1" smtClean="0"/>
              <a:t>Nano</a:t>
            </a:r>
            <a:r>
              <a:rPr lang="en-US" dirty="0" smtClean="0"/>
              <a:t> extension board</a:t>
            </a:r>
            <a:endParaRPr lang="nl-NL" dirty="0"/>
          </a:p>
        </p:txBody>
      </p:sp>
      <p:pic>
        <p:nvPicPr>
          <p:cNvPr id="4" name="Picture 2" descr="C:\Users\M5810video\Documents\Weekendschool\Pi And More\Funduino shield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10800000">
            <a:off x="1907704" y="1419622"/>
            <a:ext cx="3495367" cy="3071044"/>
          </a:xfrm>
          <a:prstGeom prst="rect">
            <a:avLst/>
          </a:prstGeom>
          <a:noFill/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10800000">
            <a:off x="5868144" y="2452876"/>
            <a:ext cx="2520280" cy="10825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kstvak 5"/>
          <p:cNvSpPr txBox="1"/>
          <p:nvPr/>
        </p:nvSpPr>
        <p:spPr>
          <a:xfrm>
            <a:off x="5796136" y="1059582"/>
            <a:ext cx="216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9V power socket</a:t>
            </a:r>
            <a:endParaRPr lang="nl-NL" dirty="0"/>
          </a:p>
        </p:txBody>
      </p:sp>
      <p:sp>
        <p:nvSpPr>
          <p:cNvPr id="9" name="Tekstvak 8"/>
          <p:cNvSpPr txBox="1"/>
          <p:nvPr/>
        </p:nvSpPr>
        <p:spPr>
          <a:xfrm>
            <a:off x="6372200" y="1563638"/>
            <a:ext cx="2160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Arduino</a:t>
            </a:r>
            <a:r>
              <a:rPr lang="en-US" dirty="0" smtClean="0"/>
              <a:t> </a:t>
            </a:r>
            <a:r>
              <a:rPr lang="en-US" dirty="0" err="1" smtClean="0"/>
              <a:t>Nano</a:t>
            </a:r>
            <a:r>
              <a:rPr lang="en-US" dirty="0" smtClean="0"/>
              <a:t> with 328P processor</a:t>
            </a:r>
            <a:endParaRPr lang="nl-NL" dirty="0"/>
          </a:p>
        </p:txBody>
      </p:sp>
      <p:sp>
        <p:nvSpPr>
          <p:cNvPr id="13" name="Tekstvak 12"/>
          <p:cNvSpPr txBox="1"/>
          <p:nvPr/>
        </p:nvSpPr>
        <p:spPr>
          <a:xfrm>
            <a:off x="6516216" y="3795886"/>
            <a:ext cx="216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Micro USB port</a:t>
            </a:r>
            <a:endParaRPr lang="nl-NL" dirty="0"/>
          </a:p>
        </p:txBody>
      </p:sp>
      <p:sp>
        <p:nvSpPr>
          <p:cNvPr id="17" name="Tekstvak 16"/>
          <p:cNvSpPr txBox="1"/>
          <p:nvPr/>
        </p:nvSpPr>
        <p:spPr>
          <a:xfrm>
            <a:off x="0" y="1131590"/>
            <a:ext cx="24117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Per GPIO signal 3 headers: </a:t>
            </a:r>
          </a:p>
          <a:p>
            <a:r>
              <a:rPr lang="en-US" sz="1600" dirty="0" smtClean="0"/>
              <a:t>S (blue = signal)</a:t>
            </a:r>
          </a:p>
          <a:p>
            <a:r>
              <a:rPr lang="en-US" sz="1600" dirty="0" smtClean="0"/>
              <a:t>V (red = VCC = +) </a:t>
            </a:r>
          </a:p>
          <a:p>
            <a:r>
              <a:rPr lang="en-US" sz="1600" dirty="0" smtClean="0"/>
              <a:t>G (black = GND = -)</a:t>
            </a:r>
          </a:p>
          <a:p>
            <a:r>
              <a:rPr lang="en-US" sz="1600" i="1" dirty="0" smtClean="0"/>
              <a:t>(very handy to e.g. </a:t>
            </a:r>
          </a:p>
          <a:p>
            <a:r>
              <a:rPr lang="en-US" sz="1600" i="1" dirty="0" smtClean="0"/>
              <a:t>connect servos) </a:t>
            </a:r>
          </a:p>
        </p:txBody>
      </p:sp>
      <p:cxnSp>
        <p:nvCxnSpPr>
          <p:cNvPr id="18" name="Rechte verbindingslijn met pijl 17"/>
          <p:cNvCxnSpPr/>
          <p:nvPr/>
        </p:nvCxnSpPr>
        <p:spPr>
          <a:xfrm>
            <a:off x="1619672" y="1779662"/>
            <a:ext cx="720080" cy="288032"/>
          </a:xfrm>
          <a:prstGeom prst="straightConnector1">
            <a:avLst/>
          </a:prstGeom>
          <a:ln w="50800">
            <a:solidFill>
              <a:srgbClr val="00B050"/>
            </a:solidFill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Rechte verbindingslijn met pijl 21"/>
          <p:cNvCxnSpPr/>
          <p:nvPr/>
        </p:nvCxnSpPr>
        <p:spPr>
          <a:xfrm>
            <a:off x="1763688" y="2067694"/>
            <a:ext cx="504056" cy="144016"/>
          </a:xfrm>
          <a:prstGeom prst="straightConnector1">
            <a:avLst/>
          </a:prstGeom>
          <a:ln w="50800">
            <a:solidFill>
              <a:srgbClr val="00B050"/>
            </a:solidFill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Rechte verbindingslijn met pijl 23"/>
          <p:cNvCxnSpPr/>
          <p:nvPr/>
        </p:nvCxnSpPr>
        <p:spPr>
          <a:xfrm>
            <a:off x="1403648" y="1563638"/>
            <a:ext cx="1152128" cy="360040"/>
          </a:xfrm>
          <a:prstGeom prst="straightConnector1">
            <a:avLst/>
          </a:prstGeom>
          <a:ln w="50800">
            <a:solidFill>
              <a:srgbClr val="00B050"/>
            </a:solidFill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Rechte verbindingslijn met pijl 35"/>
          <p:cNvCxnSpPr>
            <a:stCxn id="6" idx="1"/>
          </p:cNvCxnSpPr>
          <p:nvPr/>
        </p:nvCxnSpPr>
        <p:spPr>
          <a:xfrm flipH="1">
            <a:off x="5364088" y="1244248"/>
            <a:ext cx="432048" cy="535414"/>
          </a:xfrm>
          <a:prstGeom prst="straightConnector1">
            <a:avLst/>
          </a:prstGeom>
          <a:ln w="50800">
            <a:solidFill>
              <a:srgbClr val="00B050"/>
            </a:solidFill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Rechte verbindingslijn met pijl 38"/>
          <p:cNvCxnSpPr/>
          <p:nvPr/>
        </p:nvCxnSpPr>
        <p:spPr>
          <a:xfrm>
            <a:off x="7236296" y="2139702"/>
            <a:ext cx="0" cy="288032"/>
          </a:xfrm>
          <a:prstGeom prst="straightConnector1">
            <a:avLst/>
          </a:prstGeom>
          <a:ln w="50800">
            <a:solidFill>
              <a:srgbClr val="00B050"/>
            </a:solidFill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Rechte verbindingslijn met pijl 41"/>
          <p:cNvCxnSpPr/>
          <p:nvPr/>
        </p:nvCxnSpPr>
        <p:spPr>
          <a:xfrm flipV="1">
            <a:off x="8244408" y="3179172"/>
            <a:ext cx="0" cy="688722"/>
          </a:xfrm>
          <a:prstGeom prst="straightConnector1">
            <a:avLst/>
          </a:prstGeom>
          <a:ln w="50800">
            <a:solidFill>
              <a:srgbClr val="00B050"/>
            </a:solidFill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kstvak 43"/>
          <p:cNvSpPr txBox="1"/>
          <p:nvPr/>
        </p:nvSpPr>
        <p:spPr>
          <a:xfrm>
            <a:off x="2411760" y="4659982"/>
            <a:ext cx="216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Digital ports</a:t>
            </a:r>
            <a:endParaRPr lang="nl-NL" dirty="0"/>
          </a:p>
        </p:txBody>
      </p:sp>
      <p:sp>
        <p:nvSpPr>
          <p:cNvPr id="45" name="Rechteraccolade 44"/>
          <p:cNvSpPr/>
          <p:nvPr/>
        </p:nvSpPr>
        <p:spPr>
          <a:xfrm rot="5400000">
            <a:off x="3383868" y="3399842"/>
            <a:ext cx="288032" cy="2376264"/>
          </a:xfrm>
          <a:prstGeom prst="rightBrace">
            <a:avLst/>
          </a:prstGeom>
          <a:ln w="50800">
            <a:solidFill>
              <a:srgbClr val="00CC6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6" name="Rechteraccolade 45"/>
          <p:cNvSpPr/>
          <p:nvPr/>
        </p:nvSpPr>
        <p:spPr>
          <a:xfrm rot="16200000" flipV="1">
            <a:off x="2735796" y="663538"/>
            <a:ext cx="288032" cy="1224136"/>
          </a:xfrm>
          <a:prstGeom prst="rightBrace">
            <a:avLst/>
          </a:prstGeom>
          <a:ln w="50800">
            <a:solidFill>
              <a:srgbClr val="00CC6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7" name="Tekstvak 46"/>
          <p:cNvSpPr txBox="1"/>
          <p:nvPr/>
        </p:nvSpPr>
        <p:spPr>
          <a:xfrm>
            <a:off x="1907704" y="555526"/>
            <a:ext cx="288032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Analog ports </a:t>
            </a:r>
            <a:r>
              <a:rPr lang="en-US" sz="1200" dirty="0" smtClean="0"/>
              <a:t>(most can be used as digital ports as well)</a:t>
            </a:r>
            <a:endParaRPr lang="nl-NL" dirty="0"/>
          </a:p>
        </p:txBody>
      </p:sp>
      <p:sp>
        <p:nvSpPr>
          <p:cNvPr id="48" name="Tekstvak 47"/>
          <p:cNvSpPr txBox="1"/>
          <p:nvPr/>
        </p:nvSpPr>
        <p:spPr>
          <a:xfrm>
            <a:off x="6804248" y="4227934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Reset button</a:t>
            </a:r>
            <a:endParaRPr lang="nl-NL" dirty="0"/>
          </a:p>
        </p:txBody>
      </p:sp>
      <p:cxnSp>
        <p:nvCxnSpPr>
          <p:cNvPr id="49" name="Rechte verbindingslijn met pijl 48"/>
          <p:cNvCxnSpPr/>
          <p:nvPr/>
        </p:nvCxnSpPr>
        <p:spPr>
          <a:xfrm flipV="1">
            <a:off x="6876256" y="3147814"/>
            <a:ext cx="0" cy="1152128"/>
          </a:xfrm>
          <a:prstGeom prst="straightConnector1">
            <a:avLst/>
          </a:prstGeom>
          <a:ln w="50800">
            <a:solidFill>
              <a:srgbClr val="00B050"/>
            </a:solidFill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kstvak 51"/>
          <p:cNvSpPr txBox="1"/>
          <p:nvPr/>
        </p:nvSpPr>
        <p:spPr>
          <a:xfrm>
            <a:off x="5796136" y="699542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Reset button</a:t>
            </a:r>
            <a:endParaRPr lang="nl-NL" dirty="0"/>
          </a:p>
        </p:txBody>
      </p:sp>
      <p:cxnSp>
        <p:nvCxnSpPr>
          <p:cNvPr id="53" name="Rechte verbindingslijn met pijl 52"/>
          <p:cNvCxnSpPr/>
          <p:nvPr/>
        </p:nvCxnSpPr>
        <p:spPr>
          <a:xfrm flipH="1">
            <a:off x="4499992" y="915566"/>
            <a:ext cx="1296144" cy="648072"/>
          </a:xfrm>
          <a:prstGeom prst="straightConnector1">
            <a:avLst/>
          </a:prstGeom>
          <a:ln w="50800">
            <a:solidFill>
              <a:srgbClr val="00B050"/>
            </a:solidFill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ijdelijke aanduiding voor dianumm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DAD7-DC19-4A9E-93C3-E71314786426}" type="slidenum">
              <a:rPr lang="nl-NL" smtClean="0"/>
              <a:pPr/>
              <a:t>13</a:t>
            </a:fld>
            <a:endParaRPr lang="nl-NL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Preparing for programming the </a:t>
            </a:r>
            <a:r>
              <a:rPr lang="en-US" dirty="0" err="1" smtClean="0"/>
              <a:t>Arduino</a:t>
            </a:r>
            <a:r>
              <a:rPr lang="en-US" dirty="0" smtClean="0"/>
              <a:t> </a:t>
            </a:r>
            <a:r>
              <a:rPr lang="en-US" dirty="0" err="1" smtClean="0"/>
              <a:t>Nano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Connect the </a:t>
            </a:r>
            <a:r>
              <a:rPr lang="en-US" dirty="0" err="1" smtClean="0"/>
              <a:t>Arduino</a:t>
            </a:r>
            <a:r>
              <a:rPr lang="en-US" dirty="0" smtClean="0"/>
              <a:t> </a:t>
            </a:r>
            <a:r>
              <a:rPr lang="en-US" dirty="0" err="1" smtClean="0"/>
              <a:t>Nano</a:t>
            </a:r>
            <a:endParaRPr lang="en-US" dirty="0" smtClean="0"/>
          </a:p>
          <a:p>
            <a:pPr lvl="1"/>
            <a:r>
              <a:rPr lang="en-US" dirty="0" smtClean="0"/>
              <a:t>Make sure to connect directly</a:t>
            </a:r>
          </a:p>
          <a:p>
            <a:pPr lvl="2"/>
            <a:r>
              <a:rPr lang="en-US" dirty="0" smtClean="0"/>
              <a:t>not via the USB hub</a:t>
            </a:r>
          </a:p>
          <a:p>
            <a:pPr lvl="2"/>
            <a:r>
              <a:rPr lang="en-US" dirty="0" smtClean="0"/>
              <a:t>for strange reasons it will not work via a (this) USB hub, although it used to in previous releases of </a:t>
            </a:r>
            <a:r>
              <a:rPr lang="en-US" dirty="0" err="1" smtClean="0"/>
              <a:t>Raspian</a:t>
            </a:r>
            <a:r>
              <a:rPr lang="en-US" dirty="0" smtClean="0"/>
              <a:t> (and still should).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DAD7-DC19-4A9E-93C3-E71314786426}" type="slidenum">
              <a:rPr lang="nl-NL" smtClean="0"/>
              <a:pPr/>
              <a:t>14</a:t>
            </a:fld>
            <a:endParaRPr lang="nl-NL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Uploading </a:t>
            </a:r>
            <a:r>
              <a:rPr lang="en-US" dirty="0" err="1" smtClean="0"/>
              <a:t>scratchClient</a:t>
            </a:r>
            <a:r>
              <a:rPr lang="en-US" dirty="0" smtClean="0"/>
              <a:t> to the </a:t>
            </a:r>
            <a:r>
              <a:rPr lang="en-US" dirty="0" err="1" smtClean="0"/>
              <a:t>Arduino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457200" y="1200151"/>
            <a:ext cx="4762872" cy="3394472"/>
          </a:xfrm>
        </p:spPr>
        <p:txBody>
          <a:bodyPr>
            <a:normAutofit fontScale="85000" lnSpcReduction="20000"/>
          </a:bodyPr>
          <a:lstStyle/>
          <a:p>
            <a:r>
              <a:rPr lang="en-US" sz="1800" dirty="0" smtClean="0"/>
              <a:t>Make sure that the </a:t>
            </a:r>
            <a:r>
              <a:rPr lang="en-US" sz="1800" dirty="0" err="1" smtClean="0"/>
              <a:t>Arduino</a:t>
            </a:r>
            <a:r>
              <a:rPr lang="en-US" sz="1800" dirty="0" smtClean="0"/>
              <a:t> is directly connected to the Raspberry Pi (not via the USB hub)</a:t>
            </a:r>
          </a:p>
          <a:p>
            <a:r>
              <a:rPr lang="en-US" sz="1800" dirty="0" smtClean="0"/>
              <a:t>Open the </a:t>
            </a:r>
            <a:r>
              <a:rPr lang="en-US" sz="1800" dirty="0" err="1" smtClean="0"/>
              <a:t>scratchClient</a:t>
            </a:r>
            <a:r>
              <a:rPr lang="en-US" sz="1800" dirty="0" smtClean="0"/>
              <a:t> sketch for </a:t>
            </a:r>
            <a:r>
              <a:rPr lang="en-US" sz="1800" dirty="0" err="1" smtClean="0"/>
              <a:t>Arduino</a:t>
            </a:r>
            <a:r>
              <a:rPr lang="en-US" sz="1800" dirty="0" smtClean="0"/>
              <a:t> Uno in </a:t>
            </a:r>
            <a:r>
              <a:rPr lang="en-US" sz="1800" i="1" dirty="0" smtClean="0"/>
              <a:t>/home/pi/</a:t>
            </a:r>
            <a:r>
              <a:rPr lang="en-US" sz="1800" i="1" dirty="0" err="1" smtClean="0"/>
              <a:t>scratchClient</a:t>
            </a:r>
            <a:r>
              <a:rPr lang="en-US" sz="1800" i="1" dirty="0" smtClean="0"/>
              <a:t>/</a:t>
            </a:r>
            <a:r>
              <a:rPr lang="en-US" sz="1800" i="1" dirty="0" err="1" smtClean="0"/>
              <a:t>arduino</a:t>
            </a:r>
            <a:r>
              <a:rPr lang="en-US" sz="1800" i="1" dirty="0" smtClean="0"/>
              <a:t>/</a:t>
            </a:r>
            <a:r>
              <a:rPr lang="en-US" sz="1800" i="1" dirty="0" err="1" smtClean="0"/>
              <a:t>arduinoUno</a:t>
            </a:r>
            <a:endParaRPr lang="en-US" sz="1800" i="1" dirty="0" smtClean="0"/>
          </a:p>
          <a:p>
            <a:endParaRPr lang="en-US" sz="1800" dirty="0" smtClean="0"/>
          </a:p>
          <a:p>
            <a:endParaRPr lang="en-US" sz="1800" dirty="0" smtClean="0"/>
          </a:p>
          <a:p>
            <a:endParaRPr lang="en-US" sz="1800" dirty="0" smtClean="0"/>
          </a:p>
          <a:p>
            <a:endParaRPr lang="en-US" sz="1800" dirty="0" smtClean="0"/>
          </a:p>
          <a:p>
            <a:r>
              <a:rPr lang="en-US" sz="1800" dirty="0" smtClean="0"/>
              <a:t>Double click to open the </a:t>
            </a:r>
            <a:r>
              <a:rPr lang="en-US" sz="1800" dirty="0" err="1" smtClean="0"/>
              <a:t>Arduino</a:t>
            </a:r>
            <a:r>
              <a:rPr lang="en-US" sz="1800" dirty="0" smtClean="0"/>
              <a:t> IDE</a:t>
            </a:r>
          </a:p>
          <a:p>
            <a:r>
              <a:rPr lang="en-US" sz="1800" dirty="0" smtClean="0"/>
              <a:t>Click </a:t>
            </a:r>
            <a:r>
              <a:rPr lang="en-US" sz="1800" i="1" dirty="0" smtClean="0"/>
              <a:t>Tools</a:t>
            </a:r>
            <a:r>
              <a:rPr lang="en-US" sz="1800" dirty="0" smtClean="0"/>
              <a:t> and make sure that these are set:</a:t>
            </a:r>
          </a:p>
          <a:p>
            <a:pPr lvl="1"/>
            <a:r>
              <a:rPr lang="en-US" sz="1400" dirty="0" smtClean="0"/>
              <a:t>Board: </a:t>
            </a:r>
            <a:r>
              <a:rPr lang="en-US" sz="1400" dirty="0" err="1" smtClean="0"/>
              <a:t>Aruino</a:t>
            </a:r>
            <a:r>
              <a:rPr lang="en-US" sz="1400" dirty="0" smtClean="0"/>
              <a:t> </a:t>
            </a:r>
            <a:r>
              <a:rPr lang="en-US" sz="1400" dirty="0" err="1" smtClean="0"/>
              <a:t>Nano</a:t>
            </a:r>
            <a:endParaRPr lang="en-US" sz="1400" dirty="0" smtClean="0"/>
          </a:p>
          <a:p>
            <a:pPr lvl="1"/>
            <a:r>
              <a:rPr lang="en-US" sz="1400" dirty="0" smtClean="0"/>
              <a:t>Processor Atmega328</a:t>
            </a:r>
          </a:p>
          <a:p>
            <a:pPr lvl="1"/>
            <a:r>
              <a:rPr lang="en-US" sz="1400" dirty="0" smtClean="0"/>
              <a:t>Port: the port where the </a:t>
            </a:r>
            <a:r>
              <a:rPr lang="en-US" sz="1400" dirty="0" err="1" smtClean="0"/>
              <a:t>Arduino</a:t>
            </a:r>
            <a:r>
              <a:rPr lang="en-US" sz="1400" dirty="0" smtClean="0"/>
              <a:t> </a:t>
            </a:r>
            <a:r>
              <a:rPr lang="en-US" sz="1400" dirty="0" err="1" smtClean="0"/>
              <a:t>Nano</a:t>
            </a:r>
            <a:r>
              <a:rPr lang="en-US" sz="1400" dirty="0" smtClean="0"/>
              <a:t> is connected (normally /dev/ttyUSB0)</a:t>
            </a:r>
          </a:p>
          <a:p>
            <a:r>
              <a:rPr lang="en-US" sz="1800" dirty="0" smtClean="0"/>
              <a:t>Click on the Upload button.</a:t>
            </a:r>
          </a:p>
          <a:p>
            <a:r>
              <a:rPr lang="en-US" sz="1800" dirty="0" smtClean="0"/>
              <a:t>Wait till the completion of the Upload is reported.</a:t>
            </a:r>
          </a:p>
          <a:p>
            <a:pPr lvl="1">
              <a:buNone/>
            </a:pPr>
            <a:endParaRPr lang="en-US" sz="1400" dirty="0" smtClean="0"/>
          </a:p>
          <a:p>
            <a:endParaRPr lang="nl-NL" sz="1800" dirty="0"/>
          </a:p>
        </p:txBody>
      </p:sp>
      <p:pic>
        <p:nvPicPr>
          <p:cNvPr id="1027" name="Picture 3" descr="Y:\2017-01-14-040034_821x1035_scro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868144" y="915566"/>
            <a:ext cx="2880320" cy="3631098"/>
          </a:xfrm>
          <a:prstGeom prst="rect">
            <a:avLst/>
          </a:prstGeom>
          <a:noFill/>
        </p:spPr>
      </p:pic>
      <p:pic>
        <p:nvPicPr>
          <p:cNvPr id="1028" name="Picture 4" descr="Y:\2017-01-14-035834_603x235_scro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5576" y="2021086"/>
            <a:ext cx="2376264" cy="926072"/>
          </a:xfrm>
          <a:prstGeom prst="rect">
            <a:avLst/>
          </a:prstGeom>
          <a:noFill/>
        </p:spPr>
      </p:pic>
      <p:cxnSp>
        <p:nvCxnSpPr>
          <p:cNvPr id="8" name="Rechte verbindingslijn met pijl 7"/>
          <p:cNvCxnSpPr/>
          <p:nvPr/>
        </p:nvCxnSpPr>
        <p:spPr>
          <a:xfrm flipV="1">
            <a:off x="2915816" y="1131590"/>
            <a:ext cx="3096344" cy="2952328"/>
          </a:xfrm>
          <a:prstGeom prst="straightConnector1">
            <a:avLst/>
          </a:prstGeom>
          <a:ln w="508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DAD7-DC19-4A9E-93C3-E71314786426}" type="slidenum">
              <a:rPr lang="nl-NL" smtClean="0"/>
              <a:pPr/>
              <a:t>15</a:t>
            </a:fld>
            <a:endParaRPr lang="nl-NL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Starting the </a:t>
            </a:r>
            <a:r>
              <a:rPr lang="en-US" dirty="0" err="1" smtClean="0"/>
              <a:t>config</a:t>
            </a:r>
            <a:r>
              <a:rPr lang="en-US" dirty="0" smtClean="0"/>
              <a:t> tool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This creates </a:t>
            </a:r>
            <a:r>
              <a:rPr lang="en-US" dirty="0" err="1" smtClean="0"/>
              <a:t>config</a:t>
            </a:r>
            <a:r>
              <a:rPr lang="en-US" dirty="0" smtClean="0"/>
              <a:t> files to map between </a:t>
            </a:r>
            <a:r>
              <a:rPr lang="en-US" dirty="0" err="1" smtClean="0"/>
              <a:t>Arduino</a:t>
            </a:r>
            <a:r>
              <a:rPr lang="en-US" dirty="0" smtClean="0"/>
              <a:t> pins and logical names. </a:t>
            </a:r>
          </a:p>
          <a:p>
            <a:r>
              <a:rPr lang="en-US" dirty="0" smtClean="0"/>
              <a:t>Navigate to /home/pi/</a:t>
            </a:r>
            <a:r>
              <a:rPr lang="en-US" dirty="0" err="1" smtClean="0"/>
              <a:t>scratchClient</a:t>
            </a:r>
            <a:r>
              <a:rPr lang="en-US" dirty="0" smtClean="0"/>
              <a:t>/tools</a:t>
            </a:r>
          </a:p>
          <a:p>
            <a:r>
              <a:rPr lang="en-US" dirty="0" err="1" smtClean="0"/>
              <a:t>Doubleclick</a:t>
            </a:r>
            <a:r>
              <a:rPr lang="en-US" dirty="0" smtClean="0"/>
              <a:t> </a:t>
            </a:r>
            <a:r>
              <a:rPr lang="en-US" i="1" dirty="0" smtClean="0"/>
              <a:t>scratchClientConfig.sh</a:t>
            </a:r>
            <a:r>
              <a:rPr lang="en-US" dirty="0" smtClean="0"/>
              <a:t> and chose </a:t>
            </a:r>
            <a:r>
              <a:rPr lang="en-US" i="1" dirty="0" smtClean="0"/>
              <a:t>Execute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If the file opens rather than presenting the choice, then you must set execute permissions first.</a:t>
            </a:r>
          </a:p>
          <a:p>
            <a:pPr lvl="1"/>
            <a:r>
              <a:rPr lang="en-US" dirty="0" smtClean="0"/>
              <a:t>To set permissions: right click on the icon, choose </a:t>
            </a:r>
            <a:r>
              <a:rPr lang="en-US" i="1" dirty="0" smtClean="0"/>
              <a:t>properties</a:t>
            </a:r>
            <a:r>
              <a:rPr lang="en-US" dirty="0" smtClean="0"/>
              <a:t>, then </a:t>
            </a:r>
            <a:r>
              <a:rPr lang="en-US" i="1" dirty="0" smtClean="0"/>
              <a:t>permissions</a:t>
            </a:r>
            <a:r>
              <a:rPr lang="en-US" dirty="0" smtClean="0"/>
              <a:t> and set execute rights to at least </a:t>
            </a:r>
            <a:r>
              <a:rPr lang="en-US" i="1" dirty="0" smtClean="0"/>
              <a:t>owner</a:t>
            </a:r>
            <a:r>
              <a:rPr lang="en-US" dirty="0" smtClean="0"/>
              <a:t>.</a:t>
            </a:r>
          </a:p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DAD7-DC19-4A9E-93C3-E71314786426}" type="slidenum">
              <a:rPr lang="nl-NL" smtClean="0"/>
              <a:pPr/>
              <a:t>16</a:t>
            </a:fld>
            <a:endParaRPr lang="nl-NL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Define the first </a:t>
            </a:r>
            <a:r>
              <a:rPr lang="en-US" dirty="0" err="1" smtClean="0"/>
              <a:t>config</a:t>
            </a:r>
            <a:r>
              <a:rPr lang="en-US" dirty="0" smtClean="0"/>
              <a:t> file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4427984" y="1200151"/>
            <a:ext cx="4258816" cy="3394472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Double click a cell to get a drop down menu</a:t>
            </a:r>
          </a:p>
          <a:p>
            <a:pPr lvl="1"/>
            <a:r>
              <a:rPr lang="en-US" dirty="0" smtClean="0"/>
              <a:t>First for </a:t>
            </a:r>
            <a:r>
              <a:rPr lang="en-US" i="1" dirty="0" smtClean="0"/>
              <a:t>direction</a:t>
            </a:r>
            <a:r>
              <a:rPr lang="en-US" dirty="0" smtClean="0"/>
              <a:t> then for </a:t>
            </a:r>
            <a:r>
              <a:rPr lang="en-US" i="1" dirty="0" smtClean="0"/>
              <a:t>function</a:t>
            </a:r>
            <a:r>
              <a:rPr lang="en-US" dirty="0" smtClean="0"/>
              <a:t>.</a:t>
            </a:r>
          </a:p>
          <a:p>
            <a:r>
              <a:rPr lang="en-US" dirty="0" smtClean="0"/>
              <a:t>Make sure to give all pins a name if you </a:t>
            </a:r>
            <a:r>
              <a:rPr lang="en-US" dirty="0" smtClean="0"/>
              <a:t>choose </a:t>
            </a:r>
            <a:r>
              <a:rPr lang="en-US" dirty="0" smtClean="0"/>
              <a:t>something else than void</a:t>
            </a:r>
          </a:p>
          <a:p>
            <a:pPr lvl="1"/>
            <a:r>
              <a:rPr lang="en-US" dirty="0" smtClean="0"/>
              <a:t>So make sure not to save if you still have red borders around cells. </a:t>
            </a:r>
            <a:r>
              <a:rPr lang="en-US" dirty="0" err="1" smtClean="0"/>
              <a:t>scratchClient</a:t>
            </a:r>
            <a:r>
              <a:rPr lang="en-US" dirty="0" smtClean="0"/>
              <a:t> will fail to start with such a </a:t>
            </a:r>
            <a:r>
              <a:rPr lang="en-US" dirty="0" err="1" smtClean="0"/>
              <a:t>config</a:t>
            </a:r>
            <a:r>
              <a:rPr lang="en-US" dirty="0" smtClean="0"/>
              <a:t> file.</a:t>
            </a:r>
          </a:p>
          <a:p>
            <a:r>
              <a:rPr lang="en-US" dirty="0" smtClean="0"/>
              <a:t>The tool checks wrong configurations. Examples:</a:t>
            </a:r>
          </a:p>
          <a:p>
            <a:pPr lvl="1"/>
            <a:r>
              <a:rPr lang="en-US" dirty="0" smtClean="0"/>
              <a:t>Pins 0, 1 and 13 cannot be used at all</a:t>
            </a:r>
          </a:p>
          <a:p>
            <a:pPr lvl="1"/>
            <a:r>
              <a:rPr lang="en-US" dirty="0" smtClean="0"/>
              <a:t>Analog in only available on A0 to A7</a:t>
            </a:r>
          </a:p>
          <a:p>
            <a:pPr lvl="1"/>
            <a:r>
              <a:rPr lang="en-US" dirty="0" smtClean="0"/>
              <a:t>Pins A6 and A7 can only be used for analog in</a:t>
            </a:r>
          </a:p>
          <a:p>
            <a:pPr lvl="1"/>
            <a:r>
              <a:rPr lang="en-US" dirty="0" smtClean="0"/>
              <a:t>Pins 9 and 10 cannot be used for PWM if any pin is configured for servo (see later)</a:t>
            </a:r>
          </a:p>
          <a:p>
            <a:pPr lvl="1"/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DAD7-DC19-4A9E-93C3-E71314786426}" type="slidenum">
              <a:rPr lang="nl-NL" smtClean="0"/>
              <a:pPr/>
              <a:t>17</a:t>
            </a:fld>
            <a:endParaRPr lang="nl-NL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Save the </a:t>
            </a:r>
            <a:r>
              <a:rPr lang="en-US" dirty="0" err="1" smtClean="0"/>
              <a:t>config</a:t>
            </a:r>
            <a:r>
              <a:rPr lang="en-US" dirty="0" smtClean="0"/>
              <a:t> file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Save the file in the folder </a:t>
            </a:r>
            <a:r>
              <a:rPr lang="en-US" i="1" dirty="0" err="1" smtClean="0"/>
              <a:t>PiAndMore</a:t>
            </a:r>
            <a:r>
              <a:rPr lang="en-US" dirty="0" smtClean="0"/>
              <a:t> on the desktop</a:t>
            </a:r>
          </a:p>
          <a:p>
            <a:r>
              <a:rPr lang="en-US" dirty="0" smtClean="0"/>
              <a:t>Call it </a:t>
            </a:r>
            <a:r>
              <a:rPr lang="en-US" i="1" dirty="0" smtClean="0"/>
              <a:t>PiAndMore.xml</a:t>
            </a:r>
          </a:p>
          <a:p>
            <a:r>
              <a:rPr lang="en-US" b="1" dirty="0" smtClean="0"/>
              <a:t>Leave the tool open </a:t>
            </a:r>
            <a:r>
              <a:rPr lang="en-US" dirty="0" smtClean="0"/>
              <a:t>for the next exercises. 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DAD7-DC19-4A9E-93C3-E71314786426}" type="slidenum">
              <a:rPr lang="nl-NL" smtClean="0"/>
              <a:pPr/>
              <a:t>18</a:t>
            </a:fld>
            <a:endParaRPr lang="nl-NL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Put the board in front of you in this way</a:t>
            </a:r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DAD7-DC19-4A9E-93C3-E71314786426}" type="slidenum">
              <a:rPr lang="nl-NL" smtClean="0"/>
              <a:pPr/>
              <a:t>19</a:t>
            </a:fld>
            <a:endParaRPr lang="nl-NL" dirty="0"/>
          </a:p>
        </p:txBody>
      </p:sp>
      <p:pic>
        <p:nvPicPr>
          <p:cNvPr id="8194" name="Picture 2" descr="C:\Users\M5810video\Pictures\Picasa\Exports\20170620\P1030893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63688" y="771550"/>
            <a:ext cx="5202238" cy="396716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If the presentation is messed up …	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You need the Calibri font on your Raspberry Pi (standard on Windows but not on Raspberry Pi).</a:t>
            </a:r>
          </a:p>
          <a:p>
            <a:r>
              <a:rPr lang="en-US" dirty="0" smtClean="0"/>
              <a:t>Either obtain and install that font, or …</a:t>
            </a:r>
          </a:p>
          <a:p>
            <a:r>
              <a:rPr lang="en-US" dirty="0" smtClean="0"/>
              <a:t>… look at the PDF version of the presentation</a:t>
            </a:r>
          </a:p>
          <a:p>
            <a:pPr lvl="1"/>
            <a:r>
              <a:rPr lang="en-US" dirty="0" smtClean="0"/>
              <a:t>But in that version you cannot copy/paste.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DAD7-DC19-4A9E-93C3-E71314786426}" type="slidenum">
              <a:rPr lang="nl-NL" smtClean="0"/>
              <a:pPr/>
              <a:t>2</a:t>
            </a:fld>
            <a:endParaRPr lang="nl-NL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512" y="205979"/>
            <a:ext cx="8964488" cy="85725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Use short </a:t>
            </a:r>
            <a:r>
              <a:rPr lang="en-US" dirty="0" smtClean="0"/>
              <a:t>wires and se </a:t>
            </a:r>
            <a:r>
              <a:rPr lang="en-US" dirty="0" smtClean="0"/>
              <a:t>the indicated holes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There are some short wires (10 cm) and some longer (15 cm)</a:t>
            </a:r>
          </a:p>
          <a:p>
            <a:r>
              <a:rPr lang="en-US" dirty="0" smtClean="0"/>
              <a:t>Use the shortest that you can</a:t>
            </a:r>
          </a:p>
          <a:p>
            <a:pPr lvl="1"/>
            <a:r>
              <a:rPr lang="en-US" dirty="0" smtClean="0"/>
              <a:t>Get a less messy setup</a:t>
            </a:r>
          </a:p>
          <a:p>
            <a:pPr lvl="1"/>
            <a:r>
              <a:rPr lang="en-US" dirty="0" smtClean="0"/>
              <a:t>You may run out of long wires</a:t>
            </a:r>
          </a:p>
          <a:p>
            <a:r>
              <a:rPr lang="en-US" dirty="0" smtClean="0"/>
              <a:t>You can in principle build up at different places on the breadboard</a:t>
            </a:r>
          </a:p>
          <a:p>
            <a:pPr lvl="1"/>
            <a:r>
              <a:rPr lang="en-US" dirty="0" smtClean="0"/>
              <a:t>However, please use the indicated columns to avoid running out of space on the breadboard in the later part of the exercise. 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DAD7-DC19-4A9E-93C3-E71314786426}" type="slidenum">
              <a:rPr lang="nl-NL" smtClean="0"/>
              <a:pPr/>
              <a:t>20</a:t>
            </a:fld>
            <a:endParaRPr lang="nl-NL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M5810video\Documents\Weekendschool\Pi And More\PiAndMore WS - 0 - Start_bb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01496" y="1108329"/>
            <a:ext cx="3396590" cy="3365805"/>
          </a:xfrm>
          <a:prstGeom prst="rect">
            <a:avLst/>
          </a:prstGeom>
          <a:noFill/>
        </p:spPr>
      </p:pic>
      <p:sp>
        <p:nvSpPr>
          <p:cNvPr id="15" name="Rechthoek 14"/>
          <p:cNvSpPr/>
          <p:nvPr/>
        </p:nvSpPr>
        <p:spPr>
          <a:xfrm>
            <a:off x="4086168" y="1059582"/>
            <a:ext cx="720080" cy="34563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Connect the power wires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DAD7-DC19-4A9E-93C3-E71314786426}" type="slidenum">
              <a:rPr lang="nl-NL" smtClean="0"/>
              <a:pPr/>
              <a:t>21</a:t>
            </a:fld>
            <a:endParaRPr lang="nl-NL" dirty="0"/>
          </a:p>
        </p:txBody>
      </p:sp>
      <p:pic>
        <p:nvPicPr>
          <p:cNvPr id="1027" name="Picture 3" descr="C:\Users\M5810video\Documents\Weekendschool\Pi And More\Funduino shield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10800000">
            <a:off x="5292080" y="1059582"/>
            <a:ext cx="3347864" cy="2941447"/>
          </a:xfrm>
          <a:prstGeom prst="rect">
            <a:avLst/>
          </a:prstGeom>
          <a:noFill/>
        </p:spPr>
      </p:pic>
      <p:sp>
        <p:nvSpPr>
          <p:cNvPr id="7" name="Rechthoek 6"/>
          <p:cNvSpPr/>
          <p:nvPr/>
        </p:nvSpPr>
        <p:spPr>
          <a:xfrm>
            <a:off x="1659402" y="1347614"/>
            <a:ext cx="90000" cy="43204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Vrije vorm 8"/>
          <p:cNvSpPr/>
          <p:nvPr/>
        </p:nvSpPr>
        <p:spPr>
          <a:xfrm>
            <a:off x="3914588" y="3494243"/>
            <a:ext cx="2171451" cy="985122"/>
          </a:xfrm>
          <a:custGeom>
            <a:avLst/>
            <a:gdLst>
              <a:gd name="connsiteX0" fmla="*/ 0 w 2171451"/>
              <a:gd name="connsiteY0" fmla="*/ 563781 h 985122"/>
              <a:gd name="connsiteX1" fmla="*/ 502024 w 2171451"/>
              <a:gd name="connsiteY1" fmla="*/ 617569 h 985122"/>
              <a:gd name="connsiteX2" fmla="*/ 830730 w 2171451"/>
              <a:gd name="connsiteY2" fmla="*/ 892486 h 985122"/>
              <a:gd name="connsiteX3" fmla="*/ 1261036 w 2171451"/>
              <a:gd name="connsiteY3" fmla="*/ 970181 h 985122"/>
              <a:gd name="connsiteX4" fmla="*/ 1661459 w 2171451"/>
              <a:gd name="connsiteY4" fmla="*/ 802839 h 985122"/>
              <a:gd name="connsiteX5" fmla="*/ 2085788 w 2171451"/>
              <a:gd name="connsiteY5" fmla="*/ 539875 h 985122"/>
              <a:gd name="connsiteX6" fmla="*/ 2169459 w 2171451"/>
              <a:gd name="connsiteY6" fmla="*/ 157381 h 985122"/>
              <a:gd name="connsiteX7" fmla="*/ 2073836 w 2171451"/>
              <a:gd name="connsiteY7" fmla="*/ 19922 h 985122"/>
              <a:gd name="connsiteX8" fmla="*/ 1912471 w 2171451"/>
              <a:gd name="connsiteY8" fmla="*/ 37851 h 985122"/>
              <a:gd name="connsiteX9" fmla="*/ 1912471 w 2171451"/>
              <a:gd name="connsiteY9" fmla="*/ 37851 h 985122"/>
              <a:gd name="connsiteX10" fmla="*/ 1912471 w 2171451"/>
              <a:gd name="connsiteY10" fmla="*/ 37851 h 9851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171451" h="985122">
                <a:moveTo>
                  <a:pt x="0" y="563781"/>
                </a:moveTo>
                <a:cubicBezTo>
                  <a:pt x="181784" y="563283"/>
                  <a:pt x="363569" y="562785"/>
                  <a:pt x="502024" y="617569"/>
                </a:cubicBezTo>
                <a:cubicBezTo>
                  <a:pt x="640479" y="672353"/>
                  <a:pt x="704228" y="833717"/>
                  <a:pt x="830730" y="892486"/>
                </a:cubicBezTo>
                <a:cubicBezTo>
                  <a:pt x="957232" y="951255"/>
                  <a:pt x="1122581" y="985122"/>
                  <a:pt x="1261036" y="970181"/>
                </a:cubicBezTo>
                <a:cubicBezTo>
                  <a:pt x="1399491" y="955240"/>
                  <a:pt x="1524000" y="874557"/>
                  <a:pt x="1661459" y="802839"/>
                </a:cubicBezTo>
                <a:cubicBezTo>
                  <a:pt x="1798918" y="731121"/>
                  <a:pt x="2001121" y="647451"/>
                  <a:pt x="2085788" y="539875"/>
                </a:cubicBezTo>
                <a:cubicBezTo>
                  <a:pt x="2170455" y="432299"/>
                  <a:pt x="2171451" y="244040"/>
                  <a:pt x="2169459" y="157381"/>
                </a:cubicBezTo>
                <a:cubicBezTo>
                  <a:pt x="2167467" y="70722"/>
                  <a:pt x="2116667" y="39844"/>
                  <a:pt x="2073836" y="19922"/>
                </a:cubicBezTo>
                <a:cubicBezTo>
                  <a:pt x="2031005" y="0"/>
                  <a:pt x="1912471" y="37851"/>
                  <a:pt x="1912471" y="37851"/>
                </a:cubicBezTo>
                <a:lnTo>
                  <a:pt x="1912471" y="37851"/>
                </a:lnTo>
                <a:lnTo>
                  <a:pt x="1912471" y="37851"/>
                </a:lnTo>
              </a:path>
            </a:pathLst>
          </a:cu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0" name="Vrije vorm 9"/>
          <p:cNvSpPr/>
          <p:nvPr/>
        </p:nvSpPr>
        <p:spPr>
          <a:xfrm>
            <a:off x="3914588" y="3687482"/>
            <a:ext cx="2044949" cy="927349"/>
          </a:xfrm>
          <a:custGeom>
            <a:avLst/>
            <a:gdLst>
              <a:gd name="connsiteX0" fmla="*/ 0 w 2044949"/>
              <a:gd name="connsiteY0" fmla="*/ 484094 h 927349"/>
              <a:gd name="connsiteX1" fmla="*/ 322730 w 2044949"/>
              <a:gd name="connsiteY1" fmla="*/ 502024 h 927349"/>
              <a:gd name="connsiteX2" fmla="*/ 525930 w 2044949"/>
              <a:gd name="connsiteY2" fmla="*/ 627530 h 927349"/>
              <a:gd name="connsiteX3" fmla="*/ 717177 w 2044949"/>
              <a:gd name="connsiteY3" fmla="*/ 830730 h 927349"/>
              <a:gd name="connsiteX4" fmla="*/ 1051859 w 2044949"/>
              <a:gd name="connsiteY4" fmla="*/ 920377 h 927349"/>
              <a:gd name="connsiteX5" fmla="*/ 1488141 w 2044949"/>
              <a:gd name="connsiteY5" fmla="*/ 872565 h 927349"/>
              <a:gd name="connsiteX6" fmla="*/ 1846730 w 2044949"/>
              <a:gd name="connsiteY6" fmla="*/ 693271 h 927349"/>
              <a:gd name="connsiteX7" fmla="*/ 2008094 w 2044949"/>
              <a:gd name="connsiteY7" fmla="*/ 561789 h 927349"/>
              <a:gd name="connsiteX8" fmla="*/ 2032000 w 2044949"/>
              <a:gd name="connsiteY8" fmla="*/ 286871 h 927349"/>
              <a:gd name="connsiteX9" fmla="*/ 1930400 w 2044949"/>
              <a:gd name="connsiteY9" fmla="*/ 0 h 927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044949" h="927349">
                <a:moveTo>
                  <a:pt x="0" y="484094"/>
                </a:moveTo>
                <a:cubicBezTo>
                  <a:pt x="117537" y="481106"/>
                  <a:pt x="235075" y="478118"/>
                  <a:pt x="322730" y="502024"/>
                </a:cubicBezTo>
                <a:cubicBezTo>
                  <a:pt x="410385" y="525930"/>
                  <a:pt x="460189" y="572746"/>
                  <a:pt x="525930" y="627530"/>
                </a:cubicBezTo>
                <a:cubicBezTo>
                  <a:pt x="591671" y="682314"/>
                  <a:pt x="629522" y="781922"/>
                  <a:pt x="717177" y="830730"/>
                </a:cubicBezTo>
                <a:cubicBezTo>
                  <a:pt x="804832" y="879538"/>
                  <a:pt x="923365" y="913405"/>
                  <a:pt x="1051859" y="920377"/>
                </a:cubicBezTo>
                <a:cubicBezTo>
                  <a:pt x="1180353" y="927349"/>
                  <a:pt x="1355663" y="910416"/>
                  <a:pt x="1488141" y="872565"/>
                </a:cubicBezTo>
                <a:cubicBezTo>
                  <a:pt x="1620619" y="834714"/>
                  <a:pt x="1760071" y="745067"/>
                  <a:pt x="1846730" y="693271"/>
                </a:cubicBezTo>
                <a:cubicBezTo>
                  <a:pt x="1933389" y="641475"/>
                  <a:pt x="1977216" y="629522"/>
                  <a:pt x="2008094" y="561789"/>
                </a:cubicBezTo>
                <a:cubicBezTo>
                  <a:pt x="2038972" y="494056"/>
                  <a:pt x="2044949" y="380502"/>
                  <a:pt x="2032000" y="286871"/>
                </a:cubicBezTo>
                <a:cubicBezTo>
                  <a:pt x="2019051" y="193240"/>
                  <a:pt x="1974725" y="96620"/>
                  <a:pt x="1930400" y="0"/>
                </a:cubicBezTo>
              </a:path>
            </a:pathLst>
          </a:cu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1" name="Vrije vorm 10"/>
          <p:cNvSpPr/>
          <p:nvPr/>
        </p:nvSpPr>
        <p:spPr>
          <a:xfrm>
            <a:off x="3920565" y="2372659"/>
            <a:ext cx="1804894" cy="1159435"/>
          </a:xfrm>
          <a:custGeom>
            <a:avLst/>
            <a:gdLst>
              <a:gd name="connsiteX0" fmla="*/ 0 w 1804894"/>
              <a:gd name="connsiteY0" fmla="*/ 11953 h 1159435"/>
              <a:gd name="connsiteX1" fmla="*/ 890494 w 1804894"/>
              <a:gd name="connsiteY1" fmla="*/ 95623 h 1159435"/>
              <a:gd name="connsiteX2" fmla="*/ 1087717 w 1804894"/>
              <a:gd name="connsiteY2" fmla="*/ 585694 h 1159435"/>
              <a:gd name="connsiteX3" fmla="*/ 1326776 w 1804894"/>
              <a:gd name="connsiteY3" fmla="*/ 908423 h 1159435"/>
              <a:gd name="connsiteX4" fmla="*/ 1804894 w 1804894"/>
              <a:gd name="connsiteY4" fmla="*/ 1159435 h 1159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4894" h="1159435">
                <a:moveTo>
                  <a:pt x="0" y="11953"/>
                </a:moveTo>
                <a:cubicBezTo>
                  <a:pt x="354604" y="5976"/>
                  <a:pt x="709208" y="0"/>
                  <a:pt x="890494" y="95623"/>
                </a:cubicBezTo>
                <a:cubicBezTo>
                  <a:pt x="1071780" y="191246"/>
                  <a:pt x="1015003" y="450227"/>
                  <a:pt x="1087717" y="585694"/>
                </a:cubicBezTo>
                <a:cubicBezTo>
                  <a:pt x="1160431" y="721161"/>
                  <a:pt x="1207247" y="812800"/>
                  <a:pt x="1326776" y="908423"/>
                </a:cubicBezTo>
                <a:cubicBezTo>
                  <a:pt x="1446306" y="1004047"/>
                  <a:pt x="1625600" y="1081741"/>
                  <a:pt x="1804894" y="1159435"/>
                </a:cubicBezTo>
              </a:path>
            </a:pathLst>
          </a:cu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2" name="Vrije vorm 11"/>
          <p:cNvSpPr/>
          <p:nvPr/>
        </p:nvSpPr>
        <p:spPr>
          <a:xfrm>
            <a:off x="3902635" y="2465294"/>
            <a:ext cx="1798918" cy="1210235"/>
          </a:xfrm>
          <a:custGeom>
            <a:avLst/>
            <a:gdLst>
              <a:gd name="connsiteX0" fmla="*/ 0 w 1798918"/>
              <a:gd name="connsiteY0" fmla="*/ 8965 h 1210235"/>
              <a:gd name="connsiteX1" fmla="*/ 508000 w 1798918"/>
              <a:gd name="connsiteY1" fmla="*/ 26894 h 1210235"/>
              <a:gd name="connsiteX2" fmla="*/ 830730 w 1798918"/>
              <a:gd name="connsiteY2" fmla="*/ 74706 h 1210235"/>
              <a:gd name="connsiteX3" fmla="*/ 956236 w 1798918"/>
              <a:gd name="connsiteY3" fmla="*/ 475130 h 1210235"/>
              <a:gd name="connsiteX4" fmla="*/ 1069789 w 1798918"/>
              <a:gd name="connsiteY4" fmla="*/ 684306 h 1210235"/>
              <a:gd name="connsiteX5" fmla="*/ 1416424 w 1798918"/>
              <a:gd name="connsiteY5" fmla="*/ 983130 h 1210235"/>
              <a:gd name="connsiteX6" fmla="*/ 1798918 w 1798918"/>
              <a:gd name="connsiteY6" fmla="*/ 1210235 h 1210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98918" h="1210235">
                <a:moveTo>
                  <a:pt x="0" y="8965"/>
                </a:moveTo>
                <a:cubicBezTo>
                  <a:pt x="184772" y="12451"/>
                  <a:pt x="369545" y="15937"/>
                  <a:pt x="508000" y="26894"/>
                </a:cubicBezTo>
                <a:cubicBezTo>
                  <a:pt x="646455" y="37851"/>
                  <a:pt x="756024" y="0"/>
                  <a:pt x="830730" y="74706"/>
                </a:cubicBezTo>
                <a:cubicBezTo>
                  <a:pt x="905436" y="149412"/>
                  <a:pt x="916393" y="373530"/>
                  <a:pt x="956236" y="475130"/>
                </a:cubicBezTo>
                <a:cubicBezTo>
                  <a:pt x="996079" y="576730"/>
                  <a:pt x="993091" y="599639"/>
                  <a:pt x="1069789" y="684306"/>
                </a:cubicBezTo>
                <a:cubicBezTo>
                  <a:pt x="1146487" y="768973"/>
                  <a:pt x="1294903" y="895475"/>
                  <a:pt x="1416424" y="983130"/>
                </a:cubicBezTo>
                <a:cubicBezTo>
                  <a:pt x="1537946" y="1070785"/>
                  <a:pt x="1668432" y="1140510"/>
                  <a:pt x="1798918" y="1210235"/>
                </a:cubicBezTo>
              </a:path>
            </a:pathLst>
          </a:cu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4" name="PIJL-OMHOOG 13"/>
          <p:cNvSpPr/>
          <p:nvPr/>
        </p:nvSpPr>
        <p:spPr>
          <a:xfrm>
            <a:off x="5436096" y="4515966"/>
            <a:ext cx="360040" cy="504056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6" name="PIJL-OMHOOG 15"/>
          <p:cNvSpPr/>
          <p:nvPr/>
        </p:nvSpPr>
        <p:spPr>
          <a:xfrm rot="10800000">
            <a:off x="4572000" y="1707654"/>
            <a:ext cx="360040" cy="504056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M5810video\Documents\Weekendschool\Pi And More\PiAndMore WS - 1 - Red LED and button_bb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101710"/>
            <a:ext cx="5223154" cy="3529990"/>
          </a:xfrm>
          <a:prstGeom prst="rect">
            <a:avLst/>
          </a:prstGeom>
          <a:noFill/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Insert the red LED and button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DAD7-DC19-4A9E-93C3-E71314786426}" type="slidenum">
              <a:rPr lang="nl-NL" smtClean="0"/>
              <a:pPr/>
              <a:t>22</a:t>
            </a:fld>
            <a:endParaRPr lang="nl-NL" dirty="0"/>
          </a:p>
        </p:txBody>
      </p:sp>
      <p:pic>
        <p:nvPicPr>
          <p:cNvPr id="1027" name="Picture 3" descr="C:\Users\M5810video\Documents\Weekendschool\Pi And More\Funduino shield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10800000">
            <a:off x="5292080" y="1059582"/>
            <a:ext cx="3347864" cy="2941447"/>
          </a:xfrm>
          <a:prstGeom prst="rect">
            <a:avLst/>
          </a:prstGeom>
          <a:noFill/>
        </p:spPr>
      </p:pic>
      <p:sp>
        <p:nvSpPr>
          <p:cNvPr id="7" name="Rechthoek 6"/>
          <p:cNvSpPr/>
          <p:nvPr/>
        </p:nvSpPr>
        <p:spPr>
          <a:xfrm>
            <a:off x="1659402" y="1347614"/>
            <a:ext cx="90000" cy="43204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028" name="Picture 4" descr="C:\Users\M5810video\Pictures\Picasa\Exports\20170620\P1030898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97424" y="3723878"/>
            <a:ext cx="288032" cy="362334"/>
          </a:xfrm>
          <a:prstGeom prst="rect">
            <a:avLst/>
          </a:prstGeom>
          <a:noFill/>
        </p:spPr>
      </p:pic>
      <p:sp>
        <p:nvSpPr>
          <p:cNvPr id="9" name="Vrije vorm 8"/>
          <p:cNvSpPr/>
          <p:nvPr/>
        </p:nvSpPr>
        <p:spPr>
          <a:xfrm>
            <a:off x="3914588" y="3494243"/>
            <a:ext cx="2171451" cy="985122"/>
          </a:xfrm>
          <a:custGeom>
            <a:avLst/>
            <a:gdLst>
              <a:gd name="connsiteX0" fmla="*/ 0 w 2171451"/>
              <a:gd name="connsiteY0" fmla="*/ 563781 h 985122"/>
              <a:gd name="connsiteX1" fmla="*/ 502024 w 2171451"/>
              <a:gd name="connsiteY1" fmla="*/ 617569 h 985122"/>
              <a:gd name="connsiteX2" fmla="*/ 830730 w 2171451"/>
              <a:gd name="connsiteY2" fmla="*/ 892486 h 985122"/>
              <a:gd name="connsiteX3" fmla="*/ 1261036 w 2171451"/>
              <a:gd name="connsiteY3" fmla="*/ 970181 h 985122"/>
              <a:gd name="connsiteX4" fmla="*/ 1661459 w 2171451"/>
              <a:gd name="connsiteY4" fmla="*/ 802839 h 985122"/>
              <a:gd name="connsiteX5" fmla="*/ 2085788 w 2171451"/>
              <a:gd name="connsiteY5" fmla="*/ 539875 h 985122"/>
              <a:gd name="connsiteX6" fmla="*/ 2169459 w 2171451"/>
              <a:gd name="connsiteY6" fmla="*/ 157381 h 985122"/>
              <a:gd name="connsiteX7" fmla="*/ 2073836 w 2171451"/>
              <a:gd name="connsiteY7" fmla="*/ 19922 h 985122"/>
              <a:gd name="connsiteX8" fmla="*/ 1912471 w 2171451"/>
              <a:gd name="connsiteY8" fmla="*/ 37851 h 985122"/>
              <a:gd name="connsiteX9" fmla="*/ 1912471 w 2171451"/>
              <a:gd name="connsiteY9" fmla="*/ 37851 h 985122"/>
              <a:gd name="connsiteX10" fmla="*/ 1912471 w 2171451"/>
              <a:gd name="connsiteY10" fmla="*/ 37851 h 9851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171451" h="985122">
                <a:moveTo>
                  <a:pt x="0" y="563781"/>
                </a:moveTo>
                <a:cubicBezTo>
                  <a:pt x="181784" y="563283"/>
                  <a:pt x="363569" y="562785"/>
                  <a:pt x="502024" y="617569"/>
                </a:cubicBezTo>
                <a:cubicBezTo>
                  <a:pt x="640479" y="672353"/>
                  <a:pt x="704228" y="833717"/>
                  <a:pt x="830730" y="892486"/>
                </a:cubicBezTo>
                <a:cubicBezTo>
                  <a:pt x="957232" y="951255"/>
                  <a:pt x="1122581" y="985122"/>
                  <a:pt x="1261036" y="970181"/>
                </a:cubicBezTo>
                <a:cubicBezTo>
                  <a:pt x="1399491" y="955240"/>
                  <a:pt x="1524000" y="874557"/>
                  <a:pt x="1661459" y="802839"/>
                </a:cubicBezTo>
                <a:cubicBezTo>
                  <a:pt x="1798918" y="731121"/>
                  <a:pt x="2001121" y="647451"/>
                  <a:pt x="2085788" y="539875"/>
                </a:cubicBezTo>
                <a:cubicBezTo>
                  <a:pt x="2170455" y="432299"/>
                  <a:pt x="2171451" y="244040"/>
                  <a:pt x="2169459" y="157381"/>
                </a:cubicBezTo>
                <a:cubicBezTo>
                  <a:pt x="2167467" y="70722"/>
                  <a:pt x="2116667" y="39844"/>
                  <a:pt x="2073836" y="19922"/>
                </a:cubicBezTo>
                <a:cubicBezTo>
                  <a:pt x="2031005" y="0"/>
                  <a:pt x="1912471" y="37851"/>
                  <a:pt x="1912471" y="37851"/>
                </a:cubicBezTo>
                <a:lnTo>
                  <a:pt x="1912471" y="37851"/>
                </a:lnTo>
                <a:lnTo>
                  <a:pt x="1912471" y="37851"/>
                </a:lnTo>
              </a:path>
            </a:pathLst>
          </a:cu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0" name="Vrije vorm 9"/>
          <p:cNvSpPr/>
          <p:nvPr/>
        </p:nvSpPr>
        <p:spPr>
          <a:xfrm>
            <a:off x="3914588" y="3687482"/>
            <a:ext cx="2044949" cy="927349"/>
          </a:xfrm>
          <a:custGeom>
            <a:avLst/>
            <a:gdLst>
              <a:gd name="connsiteX0" fmla="*/ 0 w 2044949"/>
              <a:gd name="connsiteY0" fmla="*/ 484094 h 927349"/>
              <a:gd name="connsiteX1" fmla="*/ 322730 w 2044949"/>
              <a:gd name="connsiteY1" fmla="*/ 502024 h 927349"/>
              <a:gd name="connsiteX2" fmla="*/ 525930 w 2044949"/>
              <a:gd name="connsiteY2" fmla="*/ 627530 h 927349"/>
              <a:gd name="connsiteX3" fmla="*/ 717177 w 2044949"/>
              <a:gd name="connsiteY3" fmla="*/ 830730 h 927349"/>
              <a:gd name="connsiteX4" fmla="*/ 1051859 w 2044949"/>
              <a:gd name="connsiteY4" fmla="*/ 920377 h 927349"/>
              <a:gd name="connsiteX5" fmla="*/ 1488141 w 2044949"/>
              <a:gd name="connsiteY5" fmla="*/ 872565 h 927349"/>
              <a:gd name="connsiteX6" fmla="*/ 1846730 w 2044949"/>
              <a:gd name="connsiteY6" fmla="*/ 693271 h 927349"/>
              <a:gd name="connsiteX7" fmla="*/ 2008094 w 2044949"/>
              <a:gd name="connsiteY7" fmla="*/ 561789 h 927349"/>
              <a:gd name="connsiteX8" fmla="*/ 2032000 w 2044949"/>
              <a:gd name="connsiteY8" fmla="*/ 286871 h 927349"/>
              <a:gd name="connsiteX9" fmla="*/ 1930400 w 2044949"/>
              <a:gd name="connsiteY9" fmla="*/ 0 h 927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044949" h="927349">
                <a:moveTo>
                  <a:pt x="0" y="484094"/>
                </a:moveTo>
                <a:cubicBezTo>
                  <a:pt x="117537" y="481106"/>
                  <a:pt x="235075" y="478118"/>
                  <a:pt x="322730" y="502024"/>
                </a:cubicBezTo>
                <a:cubicBezTo>
                  <a:pt x="410385" y="525930"/>
                  <a:pt x="460189" y="572746"/>
                  <a:pt x="525930" y="627530"/>
                </a:cubicBezTo>
                <a:cubicBezTo>
                  <a:pt x="591671" y="682314"/>
                  <a:pt x="629522" y="781922"/>
                  <a:pt x="717177" y="830730"/>
                </a:cubicBezTo>
                <a:cubicBezTo>
                  <a:pt x="804832" y="879538"/>
                  <a:pt x="923365" y="913405"/>
                  <a:pt x="1051859" y="920377"/>
                </a:cubicBezTo>
                <a:cubicBezTo>
                  <a:pt x="1180353" y="927349"/>
                  <a:pt x="1355663" y="910416"/>
                  <a:pt x="1488141" y="872565"/>
                </a:cubicBezTo>
                <a:cubicBezTo>
                  <a:pt x="1620619" y="834714"/>
                  <a:pt x="1760071" y="745067"/>
                  <a:pt x="1846730" y="693271"/>
                </a:cubicBezTo>
                <a:cubicBezTo>
                  <a:pt x="1933389" y="641475"/>
                  <a:pt x="1977216" y="629522"/>
                  <a:pt x="2008094" y="561789"/>
                </a:cubicBezTo>
                <a:cubicBezTo>
                  <a:pt x="2038972" y="494056"/>
                  <a:pt x="2044949" y="380502"/>
                  <a:pt x="2032000" y="286871"/>
                </a:cubicBezTo>
                <a:cubicBezTo>
                  <a:pt x="2019051" y="193240"/>
                  <a:pt x="1974725" y="96620"/>
                  <a:pt x="1930400" y="0"/>
                </a:cubicBezTo>
              </a:path>
            </a:pathLst>
          </a:cu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1" name="Vrije vorm 10"/>
          <p:cNvSpPr/>
          <p:nvPr/>
        </p:nvSpPr>
        <p:spPr>
          <a:xfrm>
            <a:off x="3920565" y="2372659"/>
            <a:ext cx="1804894" cy="1159435"/>
          </a:xfrm>
          <a:custGeom>
            <a:avLst/>
            <a:gdLst>
              <a:gd name="connsiteX0" fmla="*/ 0 w 1804894"/>
              <a:gd name="connsiteY0" fmla="*/ 11953 h 1159435"/>
              <a:gd name="connsiteX1" fmla="*/ 890494 w 1804894"/>
              <a:gd name="connsiteY1" fmla="*/ 95623 h 1159435"/>
              <a:gd name="connsiteX2" fmla="*/ 1087717 w 1804894"/>
              <a:gd name="connsiteY2" fmla="*/ 585694 h 1159435"/>
              <a:gd name="connsiteX3" fmla="*/ 1326776 w 1804894"/>
              <a:gd name="connsiteY3" fmla="*/ 908423 h 1159435"/>
              <a:gd name="connsiteX4" fmla="*/ 1804894 w 1804894"/>
              <a:gd name="connsiteY4" fmla="*/ 1159435 h 1159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4894" h="1159435">
                <a:moveTo>
                  <a:pt x="0" y="11953"/>
                </a:moveTo>
                <a:cubicBezTo>
                  <a:pt x="354604" y="5976"/>
                  <a:pt x="709208" y="0"/>
                  <a:pt x="890494" y="95623"/>
                </a:cubicBezTo>
                <a:cubicBezTo>
                  <a:pt x="1071780" y="191246"/>
                  <a:pt x="1015003" y="450227"/>
                  <a:pt x="1087717" y="585694"/>
                </a:cubicBezTo>
                <a:cubicBezTo>
                  <a:pt x="1160431" y="721161"/>
                  <a:pt x="1207247" y="812800"/>
                  <a:pt x="1326776" y="908423"/>
                </a:cubicBezTo>
                <a:cubicBezTo>
                  <a:pt x="1446306" y="1004047"/>
                  <a:pt x="1625600" y="1081741"/>
                  <a:pt x="1804894" y="1159435"/>
                </a:cubicBezTo>
              </a:path>
            </a:pathLst>
          </a:cu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2" name="Vrije vorm 11"/>
          <p:cNvSpPr/>
          <p:nvPr/>
        </p:nvSpPr>
        <p:spPr>
          <a:xfrm>
            <a:off x="3902635" y="2465294"/>
            <a:ext cx="1798918" cy="1210235"/>
          </a:xfrm>
          <a:custGeom>
            <a:avLst/>
            <a:gdLst>
              <a:gd name="connsiteX0" fmla="*/ 0 w 1798918"/>
              <a:gd name="connsiteY0" fmla="*/ 8965 h 1210235"/>
              <a:gd name="connsiteX1" fmla="*/ 508000 w 1798918"/>
              <a:gd name="connsiteY1" fmla="*/ 26894 h 1210235"/>
              <a:gd name="connsiteX2" fmla="*/ 830730 w 1798918"/>
              <a:gd name="connsiteY2" fmla="*/ 74706 h 1210235"/>
              <a:gd name="connsiteX3" fmla="*/ 956236 w 1798918"/>
              <a:gd name="connsiteY3" fmla="*/ 475130 h 1210235"/>
              <a:gd name="connsiteX4" fmla="*/ 1069789 w 1798918"/>
              <a:gd name="connsiteY4" fmla="*/ 684306 h 1210235"/>
              <a:gd name="connsiteX5" fmla="*/ 1416424 w 1798918"/>
              <a:gd name="connsiteY5" fmla="*/ 983130 h 1210235"/>
              <a:gd name="connsiteX6" fmla="*/ 1798918 w 1798918"/>
              <a:gd name="connsiteY6" fmla="*/ 1210235 h 1210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98918" h="1210235">
                <a:moveTo>
                  <a:pt x="0" y="8965"/>
                </a:moveTo>
                <a:cubicBezTo>
                  <a:pt x="184772" y="12451"/>
                  <a:pt x="369545" y="15937"/>
                  <a:pt x="508000" y="26894"/>
                </a:cubicBezTo>
                <a:cubicBezTo>
                  <a:pt x="646455" y="37851"/>
                  <a:pt x="756024" y="0"/>
                  <a:pt x="830730" y="74706"/>
                </a:cubicBezTo>
                <a:cubicBezTo>
                  <a:pt x="905436" y="149412"/>
                  <a:pt x="916393" y="373530"/>
                  <a:pt x="956236" y="475130"/>
                </a:cubicBezTo>
                <a:cubicBezTo>
                  <a:pt x="996079" y="576730"/>
                  <a:pt x="993091" y="599639"/>
                  <a:pt x="1069789" y="684306"/>
                </a:cubicBezTo>
                <a:cubicBezTo>
                  <a:pt x="1146487" y="768973"/>
                  <a:pt x="1294903" y="895475"/>
                  <a:pt x="1416424" y="983130"/>
                </a:cubicBezTo>
                <a:cubicBezTo>
                  <a:pt x="1537946" y="1070785"/>
                  <a:pt x="1668432" y="1140510"/>
                  <a:pt x="1798918" y="1210235"/>
                </a:cubicBezTo>
              </a:path>
            </a:pathLst>
          </a:cu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4" name="PIJL-OMHOOG 13"/>
          <p:cNvSpPr/>
          <p:nvPr/>
        </p:nvSpPr>
        <p:spPr>
          <a:xfrm>
            <a:off x="2915816" y="4443958"/>
            <a:ext cx="360040" cy="504056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5" name="PIJL-OMHOOG 14"/>
          <p:cNvSpPr/>
          <p:nvPr/>
        </p:nvSpPr>
        <p:spPr>
          <a:xfrm rot="10800000">
            <a:off x="3563888" y="1707654"/>
            <a:ext cx="360040" cy="504056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6" name="PIJL-OMHOOG 15"/>
          <p:cNvSpPr/>
          <p:nvPr/>
        </p:nvSpPr>
        <p:spPr>
          <a:xfrm rot="10800000">
            <a:off x="6228184" y="2859782"/>
            <a:ext cx="360040" cy="504056"/>
          </a:xfrm>
          <a:prstGeom prst="up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7" name="PIJL-OMHOOG 16"/>
          <p:cNvSpPr/>
          <p:nvPr/>
        </p:nvSpPr>
        <p:spPr>
          <a:xfrm rot="10800000">
            <a:off x="6660232" y="2859782"/>
            <a:ext cx="360040" cy="504056"/>
          </a:xfrm>
          <a:prstGeom prst="up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M5810video\Documents\Weekendschool\Pi And More\PiAndMore WS - 2 -Green LED_bb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100112"/>
            <a:ext cx="5223154" cy="3529990"/>
          </a:xfrm>
          <a:prstGeom prst="rect">
            <a:avLst/>
          </a:prstGeom>
          <a:noFill/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the green LED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DAD7-DC19-4A9E-93C3-E71314786426}" type="slidenum">
              <a:rPr lang="nl-NL" smtClean="0"/>
              <a:pPr/>
              <a:t>23</a:t>
            </a:fld>
            <a:endParaRPr lang="nl-NL" dirty="0"/>
          </a:p>
        </p:txBody>
      </p:sp>
      <p:pic>
        <p:nvPicPr>
          <p:cNvPr id="1027" name="Picture 3" descr="C:\Users\M5810video\Documents\Weekendschool\Pi And More\Funduino shield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10800000">
            <a:off x="5292080" y="1059582"/>
            <a:ext cx="3347864" cy="2941447"/>
          </a:xfrm>
          <a:prstGeom prst="rect">
            <a:avLst/>
          </a:prstGeom>
          <a:noFill/>
        </p:spPr>
      </p:pic>
      <p:sp>
        <p:nvSpPr>
          <p:cNvPr id="7" name="Rechthoek 6"/>
          <p:cNvSpPr/>
          <p:nvPr/>
        </p:nvSpPr>
        <p:spPr>
          <a:xfrm>
            <a:off x="1659402" y="1347614"/>
            <a:ext cx="90000" cy="43204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028" name="Picture 4" descr="C:\Users\M5810video\Pictures\Picasa\Exports\20170620\P1030898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97424" y="3723878"/>
            <a:ext cx="288032" cy="362334"/>
          </a:xfrm>
          <a:prstGeom prst="rect">
            <a:avLst/>
          </a:prstGeom>
          <a:noFill/>
        </p:spPr>
      </p:pic>
      <p:sp>
        <p:nvSpPr>
          <p:cNvPr id="9" name="Vrije vorm 8"/>
          <p:cNvSpPr/>
          <p:nvPr/>
        </p:nvSpPr>
        <p:spPr>
          <a:xfrm>
            <a:off x="3914588" y="3494243"/>
            <a:ext cx="2171451" cy="985122"/>
          </a:xfrm>
          <a:custGeom>
            <a:avLst/>
            <a:gdLst>
              <a:gd name="connsiteX0" fmla="*/ 0 w 2171451"/>
              <a:gd name="connsiteY0" fmla="*/ 563781 h 985122"/>
              <a:gd name="connsiteX1" fmla="*/ 502024 w 2171451"/>
              <a:gd name="connsiteY1" fmla="*/ 617569 h 985122"/>
              <a:gd name="connsiteX2" fmla="*/ 830730 w 2171451"/>
              <a:gd name="connsiteY2" fmla="*/ 892486 h 985122"/>
              <a:gd name="connsiteX3" fmla="*/ 1261036 w 2171451"/>
              <a:gd name="connsiteY3" fmla="*/ 970181 h 985122"/>
              <a:gd name="connsiteX4" fmla="*/ 1661459 w 2171451"/>
              <a:gd name="connsiteY4" fmla="*/ 802839 h 985122"/>
              <a:gd name="connsiteX5" fmla="*/ 2085788 w 2171451"/>
              <a:gd name="connsiteY5" fmla="*/ 539875 h 985122"/>
              <a:gd name="connsiteX6" fmla="*/ 2169459 w 2171451"/>
              <a:gd name="connsiteY6" fmla="*/ 157381 h 985122"/>
              <a:gd name="connsiteX7" fmla="*/ 2073836 w 2171451"/>
              <a:gd name="connsiteY7" fmla="*/ 19922 h 985122"/>
              <a:gd name="connsiteX8" fmla="*/ 1912471 w 2171451"/>
              <a:gd name="connsiteY8" fmla="*/ 37851 h 985122"/>
              <a:gd name="connsiteX9" fmla="*/ 1912471 w 2171451"/>
              <a:gd name="connsiteY9" fmla="*/ 37851 h 985122"/>
              <a:gd name="connsiteX10" fmla="*/ 1912471 w 2171451"/>
              <a:gd name="connsiteY10" fmla="*/ 37851 h 9851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171451" h="985122">
                <a:moveTo>
                  <a:pt x="0" y="563781"/>
                </a:moveTo>
                <a:cubicBezTo>
                  <a:pt x="181784" y="563283"/>
                  <a:pt x="363569" y="562785"/>
                  <a:pt x="502024" y="617569"/>
                </a:cubicBezTo>
                <a:cubicBezTo>
                  <a:pt x="640479" y="672353"/>
                  <a:pt x="704228" y="833717"/>
                  <a:pt x="830730" y="892486"/>
                </a:cubicBezTo>
                <a:cubicBezTo>
                  <a:pt x="957232" y="951255"/>
                  <a:pt x="1122581" y="985122"/>
                  <a:pt x="1261036" y="970181"/>
                </a:cubicBezTo>
                <a:cubicBezTo>
                  <a:pt x="1399491" y="955240"/>
                  <a:pt x="1524000" y="874557"/>
                  <a:pt x="1661459" y="802839"/>
                </a:cubicBezTo>
                <a:cubicBezTo>
                  <a:pt x="1798918" y="731121"/>
                  <a:pt x="2001121" y="647451"/>
                  <a:pt x="2085788" y="539875"/>
                </a:cubicBezTo>
                <a:cubicBezTo>
                  <a:pt x="2170455" y="432299"/>
                  <a:pt x="2171451" y="244040"/>
                  <a:pt x="2169459" y="157381"/>
                </a:cubicBezTo>
                <a:cubicBezTo>
                  <a:pt x="2167467" y="70722"/>
                  <a:pt x="2116667" y="39844"/>
                  <a:pt x="2073836" y="19922"/>
                </a:cubicBezTo>
                <a:cubicBezTo>
                  <a:pt x="2031005" y="0"/>
                  <a:pt x="1912471" y="37851"/>
                  <a:pt x="1912471" y="37851"/>
                </a:cubicBezTo>
                <a:lnTo>
                  <a:pt x="1912471" y="37851"/>
                </a:lnTo>
                <a:lnTo>
                  <a:pt x="1912471" y="37851"/>
                </a:lnTo>
              </a:path>
            </a:pathLst>
          </a:cu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0" name="Vrije vorm 9"/>
          <p:cNvSpPr/>
          <p:nvPr/>
        </p:nvSpPr>
        <p:spPr>
          <a:xfrm>
            <a:off x="3914588" y="3687482"/>
            <a:ext cx="2044949" cy="927349"/>
          </a:xfrm>
          <a:custGeom>
            <a:avLst/>
            <a:gdLst>
              <a:gd name="connsiteX0" fmla="*/ 0 w 2044949"/>
              <a:gd name="connsiteY0" fmla="*/ 484094 h 927349"/>
              <a:gd name="connsiteX1" fmla="*/ 322730 w 2044949"/>
              <a:gd name="connsiteY1" fmla="*/ 502024 h 927349"/>
              <a:gd name="connsiteX2" fmla="*/ 525930 w 2044949"/>
              <a:gd name="connsiteY2" fmla="*/ 627530 h 927349"/>
              <a:gd name="connsiteX3" fmla="*/ 717177 w 2044949"/>
              <a:gd name="connsiteY3" fmla="*/ 830730 h 927349"/>
              <a:gd name="connsiteX4" fmla="*/ 1051859 w 2044949"/>
              <a:gd name="connsiteY4" fmla="*/ 920377 h 927349"/>
              <a:gd name="connsiteX5" fmla="*/ 1488141 w 2044949"/>
              <a:gd name="connsiteY5" fmla="*/ 872565 h 927349"/>
              <a:gd name="connsiteX6" fmla="*/ 1846730 w 2044949"/>
              <a:gd name="connsiteY6" fmla="*/ 693271 h 927349"/>
              <a:gd name="connsiteX7" fmla="*/ 2008094 w 2044949"/>
              <a:gd name="connsiteY7" fmla="*/ 561789 h 927349"/>
              <a:gd name="connsiteX8" fmla="*/ 2032000 w 2044949"/>
              <a:gd name="connsiteY8" fmla="*/ 286871 h 927349"/>
              <a:gd name="connsiteX9" fmla="*/ 1930400 w 2044949"/>
              <a:gd name="connsiteY9" fmla="*/ 0 h 927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044949" h="927349">
                <a:moveTo>
                  <a:pt x="0" y="484094"/>
                </a:moveTo>
                <a:cubicBezTo>
                  <a:pt x="117537" y="481106"/>
                  <a:pt x="235075" y="478118"/>
                  <a:pt x="322730" y="502024"/>
                </a:cubicBezTo>
                <a:cubicBezTo>
                  <a:pt x="410385" y="525930"/>
                  <a:pt x="460189" y="572746"/>
                  <a:pt x="525930" y="627530"/>
                </a:cubicBezTo>
                <a:cubicBezTo>
                  <a:pt x="591671" y="682314"/>
                  <a:pt x="629522" y="781922"/>
                  <a:pt x="717177" y="830730"/>
                </a:cubicBezTo>
                <a:cubicBezTo>
                  <a:pt x="804832" y="879538"/>
                  <a:pt x="923365" y="913405"/>
                  <a:pt x="1051859" y="920377"/>
                </a:cubicBezTo>
                <a:cubicBezTo>
                  <a:pt x="1180353" y="927349"/>
                  <a:pt x="1355663" y="910416"/>
                  <a:pt x="1488141" y="872565"/>
                </a:cubicBezTo>
                <a:cubicBezTo>
                  <a:pt x="1620619" y="834714"/>
                  <a:pt x="1760071" y="745067"/>
                  <a:pt x="1846730" y="693271"/>
                </a:cubicBezTo>
                <a:cubicBezTo>
                  <a:pt x="1933389" y="641475"/>
                  <a:pt x="1977216" y="629522"/>
                  <a:pt x="2008094" y="561789"/>
                </a:cubicBezTo>
                <a:cubicBezTo>
                  <a:pt x="2038972" y="494056"/>
                  <a:pt x="2044949" y="380502"/>
                  <a:pt x="2032000" y="286871"/>
                </a:cubicBezTo>
                <a:cubicBezTo>
                  <a:pt x="2019051" y="193240"/>
                  <a:pt x="1974725" y="96620"/>
                  <a:pt x="1930400" y="0"/>
                </a:cubicBezTo>
              </a:path>
            </a:pathLst>
          </a:cu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1" name="Vrije vorm 10"/>
          <p:cNvSpPr/>
          <p:nvPr/>
        </p:nvSpPr>
        <p:spPr>
          <a:xfrm>
            <a:off x="3920565" y="2372659"/>
            <a:ext cx="1804894" cy="1159435"/>
          </a:xfrm>
          <a:custGeom>
            <a:avLst/>
            <a:gdLst>
              <a:gd name="connsiteX0" fmla="*/ 0 w 1804894"/>
              <a:gd name="connsiteY0" fmla="*/ 11953 h 1159435"/>
              <a:gd name="connsiteX1" fmla="*/ 890494 w 1804894"/>
              <a:gd name="connsiteY1" fmla="*/ 95623 h 1159435"/>
              <a:gd name="connsiteX2" fmla="*/ 1087717 w 1804894"/>
              <a:gd name="connsiteY2" fmla="*/ 585694 h 1159435"/>
              <a:gd name="connsiteX3" fmla="*/ 1326776 w 1804894"/>
              <a:gd name="connsiteY3" fmla="*/ 908423 h 1159435"/>
              <a:gd name="connsiteX4" fmla="*/ 1804894 w 1804894"/>
              <a:gd name="connsiteY4" fmla="*/ 1159435 h 1159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4894" h="1159435">
                <a:moveTo>
                  <a:pt x="0" y="11953"/>
                </a:moveTo>
                <a:cubicBezTo>
                  <a:pt x="354604" y="5976"/>
                  <a:pt x="709208" y="0"/>
                  <a:pt x="890494" y="95623"/>
                </a:cubicBezTo>
                <a:cubicBezTo>
                  <a:pt x="1071780" y="191246"/>
                  <a:pt x="1015003" y="450227"/>
                  <a:pt x="1087717" y="585694"/>
                </a:cubicBezTo>
                <a:cubicBezTo>
                  <a:pt x="1160431" y="721161"/>
                  <a:pt x="1207247" y="812800"/>
                  <a:pt x="1326776" y="908423"/>
                </a:cubicBezTo>
                <a:cubicBezTo>
                  <a:pt x="1446306" y="1004047"/>
                  <a:pt x="1625600" y="1081741"/>
                  <a:pt x="1804894" y="1159435"/>
                </a:cubicBezTo>
              </a:path>
            </a:pathLst>
          </a:cu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2" name="Vrije vorm 11"/>
          <p:cNvSpPr/>
          <p:nvPr/>
        </p:nvSpPr>
        <p:spPr>
          <a:xfrm>
            <a:off x="3902635" y="2465294"/>
            <a:ext cx="1798918" cy="1210235"/>
          </a:xfrm>
          <a:custGeom>
            <a:avLst/>
            <a:gdLst>
              <a:gd name="connsiteX0" fmla="*/ 0 w 1798918"/>
              <a:gd name="connsiteY0" fmla="*/ 8965 h 1210235"/>
              <a:gd name="connsiteX1" fmla="*/ 508000 w 1798918"/>
              <a:gd name="connsiteY1" fmla="*/ 26894 h 1210235"/>
              <a:gd name="connsiteX2" fmla="*/ 830730 w 1798918"/>
              <a:gd name="connsiteY2" fmla="*/ 74706 h 1210235"/>
              <a:gd name="connsiteX3" fmla="*/ 956236 w 1798918"/>
              <a:gd name="connsiteY3" fmla="*/ 475130 h 1210235"/>
              <a:gd name="connsiteX4" fmla="*/ 1069789 w 1798918"/>
              <a:gd name="connsiteY4" fmla="*/ 684306 h 1210235"/>
              <a:gd name="connsiteX5" fmla="*/ 1416424 w 1798918"/>
              <a:gd name="connsiteY5" fmla="*/ 983130 h 1210235"/>
              <a:gd name="connsiteX6" fmla="*/ 1798918 w 1798918"/>
              <a:gd name="connsiteY6" fmla="*/ 1210235 h 1210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98918" h="1210235">
                <a:moveTo>
                  <a:pt x="0" y="8965"/>
                </a:moveTo>
                <a:cubicBezTo>
                  <a:pt x="184772" y="12451"/>
                  <a:pt x="369545" y="15937"/>
                  <a:pt x="508000" y="26894"/>
                </a:cubicBezTo>
                <a:cubicBezTo>
                  <a:pt x="646455" y="37851"/>
                  <a:pt x="756024" y="0"/>
                  <a:pt x="830730" y="74706"/>
                </a:cubicBezTo>
                <a:cubicBezTo>
                  <a:pt x="905436" y="149412"/>
                  <a:pt x="916393" y="373530"/>
                  <a:pt x="956236" y="475130"/>
                </a:cubicBezTo>
                <a:cubicBezTo>
                  <a:pt x="996079" y="576730"/>
                  <a:pt x="993091" y="599639"/>
                  <a:pt x="1069789" y="684306"/>
                </a:cubicBezTo>
                <a:cubicBezTo>
                  <a:pt x="1146487" y="768973"/>
                  <a:pt x="1294903" y="895475"/>
                  <a:pt x="1416424" y="983130"/>
                </a:cubicBezTo>
                <a:cubicBezTo>
                  <a:pt x="1537946" y="1070785"/>
                  <a:pt x="1668432" y="1140510"/>
                  <a:pt x="1798918" y="1210235"/>
                </a:cubicBezTo>
              </a:path>
            </a:pathLst>
          </a:cu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4" name="PIJL-OMHOOG 13"/>
          <p:cNvSpPr/>
          <p:nvPr/>
        </p:nvSpPr>
        <p:spPr>
          <a:xfrm>
            <a:off x="2483768" y="4443958"/>
            <a:ext cx="360040" cy="504056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1" name="Picture 5" descr="C:\Users\M5810video\Documents\Weekendschool\Pi And More\PiAndMore WS - 3 - PWM LED_bb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6632" y="1113662"/>
            <a:ext cx="5223154" cy="3519729"/>
          </a:xfrm>
          <a:prstGeom prst="rect">
            <a:avLst/>
          </a:prstGeom>
          <a:noFill/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Dimming a LED with PWM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DAD7-DC19-4A9E-93C3-E71314786426}" type="slidenum">
              <a:rPr lang="nl-NL" smtClean="0"/>
              <a:pPr/>
              <a:t>24</a:t>
            </a:fld>
            <a:endParaRPr lang="nl-NL" dirty="0"/>
          </a:p>
        </p:txBody>
      </p:sp>
      <p:pic>
        <p:nvPicPr>
          <p:cNvPr id="1027" name="Picture 3" descr="C:\Users\M5810video\Documents\Weekendschool\Pi And More\Funduino shield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10800000">
            <a:off x="5292080" y="1059582"/>
            <a:ext cx="3347864" cy="2941447"/>
          </a:xfrm>
          <a:prstGeom prst="rect">
            <a:avLst/>
          </a:prstGeom>
          <a:noFill/>
        </p:spPr>
      </p:pic>
      <p:sp>
        <p:nvSpPr>
          <p:cNvPr id="7" name="Rechthoek 6"/>
          <p:cNvSpPr/>
          <p:nvPr/>
        </p:nvSpPr>
        <p:spPr>
          <a:xfrm>
            <a:off x="1659402" y="1347614"/>
            <a:ext cx="90000" cy="43204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028" name="Picture 4" descr="C:\Users\M5810video\Pictures\Picasa\Exports\20170620\P1030898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97424" y="3723878"/>
            <a:ext cx="288032" cy="362334"/>
          </a:xfrm>
          <a:prstGeom prst="rect">
            <a:avLst/>
          </a:prstGeom>
          <a:noFill/>
        </p:spPr>
      </p:pic>
      <p:sp>
        <p:nvSpPr>
          <p:cNvPr id="9" name="Vrije vorm 8"/>
          <p:cNvSpPr/>
          <p:nvPr/>
        </p:nvSpPr>
        <p:spPr>
          <a:xfrm>
            <a:off x="3914588" y="3494243"/>
            <a:ext cx="2171451" cy="985122"/>
          </a:xfrm>
          <a:custGeom>
            <a:avLst/>
            <a:gdLst>
              <a:gd name="connsiteX0" fmla="*/ 0 w 2171451"/>
              <a:gd name="connsiteY0" fmla="*/ 563781 h 985122"/>
              <a:gd name="connsiteX1" fmla="*/ 502024 w 2171451"/>
              <a:gd name="connsiteY1" fmla="*/ 617569 h 985122"/>
              <a:gd name="connsiteX2" fmla="*/ 830730 w 2171451"/>
              <a:gd name="connsiteY2" fmla="*/ 892486 h 985122"/>
              <a:gd name="connsiteX3" fmla="*/ 1261036 w 2171451"/>
              <a:gd name="connsiteY3" fmla="*/ 970181 h 985122"/>
              <a:gd name="connsiteX4" fmla="*/ 1661459 w 2171451"/>
              <a:gd name="connsiteY4" fmla="*/ 802839 h 985122"/>
              <a:gd name="connsiteX5" fmla="*/ 2085788 w 2171451"/>
              <a:gd name="connsiteY5" fmla="*/ 539875 h 985122"/>
              <a:gd name="connsiteX6" fmla="*/ 2169459 w 2171451"/>
              <a:gd name="connsiteY6" fmla="*/ 157381 h 985122"/>
              <a:gd name="connsiteX7" fmla="*/ 2073836 w 2171451"/>
              <a:gd name="connsiteY7" fmla="*/ 19922 h 985122"/>
              <a:gd name="connsiteX8" fmla="*/ 1912471 w 2171451"/>
              <a:gd name="connsiteY8" fmla="*/ 37851 h 985122"/>
              <a:gd name="connsiteX9" fmla="*/ 1912471 w 2171451"/>
              <a:gd name="connsiteY9" fmla="*/ 37851 h 985122"/>
              <a:gd name="connsiteX10" fmla="*/ 1912471 w 2171451"/>
              <a:gd name="connsiteY10" fmla="*/ 37851 h 9851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171451" h="985122">
                <a:moveTo>
                  <a:pt x="0" y="563781"/>
                </a:moveTo>
                <a:cubicBezTo>
                  <a:pt x="181784" y="563283"/>
                  <a:pt x="363569" y="562785"/>
                  <a:pt x="502024" y="617569"/>
                </a:cubicBezTo>
                <a:cubicBezTo>
                  <a:pt x="640479" y="672353"/>
                  <a:pt x="704228" y="833717"/>
                  <a:pt x="830730" y="892486"/>
                </a:cubicBezTo>
                <a:cubicBezTo>
                  <a:pt x="957232" y="951255"/>
                  <a:pt x="1122581" y="985122"/>
                  <a:pt x="1261036" y="970181"/>
                </a:cubicBezTo>
                <a:cubicBezTo>
                  <a:pt x="1399491" y="955240"/>
                  <a:pt x="1524000" y="874557"/>
                  <a:pt x="1661459" y="802839"/>
                </a:cubicBezTo>
                <a:cubicBezTo>
                  <a:pt x="1798918" y="731121"/>
                  <a:pt x="2001121" y="647451"/>
                  <a:pt x="2085788" y="539875"/>
                </a:cubicBezTo>
                <a:cubicBezTo>
                  <a:pt x="2170455" y="432299"/>
                  <a:pt x="2171451" y="244040"/>
                  <a:pt x="2169459" y="157381"/>
                </a:cubicBezTo>
                <a:cubicBezTo>
                  <a:pt x="2167467" y="70722"/>
                  <a:pt x="2116667" y="39844"/>
                  <a:pt x="2073836" y="19922"/>
                </a:cubicBezTo>
                <a:cubicBezTo>
                  <a:pt x="2031005" y="0"/>
                  <a:pt x="1912471" y="37851"/>
                  <a:pt x="1912471" y="37851"/>
                </a:cubicBezTo>
                <a:lnTo>
                  <a:pt x="1912471" y="37851"/>
                </a:lnTo>
                <a:lnTo>
                  <a:pt x="1912471" y="37851"/>
                </a:lnTo>
              </a:path>
            </a:pathLst>
          </a:cu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0" name="Vrije vorm 9"/>
          <p:cNvSpPr/>
          <p:nvPr/>
        </p:nvSpPr>
        <p:spPr>
          <a:xfrm>
            <a:off x="3914588" y="3687482"/>
            <a:ext cx="2044949" cy="927349"/>
          </a:xfrm>
          <a:custGeom>
            <a:avLst/>
            <a:gdLst>
              <a:gd name="connsiteX0" fmla="*/ 0 w 2044949"/>
              <a:gd name="connsiteY0" fmla="*/ 484094 h 927349"/>
              <a:gd name="connsiteX1" fmla="*/ 322730 w 2044949"/>
              <a:gd name="connsiteY1" fmla="*/ 502024 h 927349"/>
              <a:gd name="connsiteX2" fmla="*/ 525930 w 2044949"/>
              <a:gd name="connsiteY2" fmla="*/ 627530 h 927349"/>
              <a:gd name="connsiteX3" fmla="*/ 717177 w 2044949"/>
              <a:gd name="connsiteY3" fmla="*/ 830730 h 927349"/>
              <a:gd name="connsiteX4" fmla="*/ 1051859 w 2044949"/>
              <a:gd name="connsiteY4" fmla="*/ 920377 h 927349"/>
              <a:gd name="connsiteX5" fmla="*/ 1488141 w 2044949"/>
              <a:gd name="connsiteY5" fmla="*/ 872565 h 927349"/>
              <a:gd name="connsiteX6" fmla="*/ 1846730 w 2044949"/>
              <a:gd name="connsiteY6" fmla="*/ 693271 h 927349"/>
              <a:gd name="connsiteX7" fmla="*/ 2008094 w 2044949"/>
              <a:gd name="connsiteY7" fmla="*/ 561789 h 927349"/>
              <a:gd name="connsiteX8" fmla="*/ 2032000 w 2044949"/>
              <a:gd name="connsiteY8" fmla="*/ 286871 h 927349"/>
              <a:gd name="connsiteX9" fmla="*/ 1930400 w 2044949"/>
              <a:gd name="connsiteY9" fmla="*/ 0 h 927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044949" h="927349">
                <a:moveTo>
                  <a:pt x="0" y="484094"/>
                </a:moveTo>
                <a:cubicBezTo>
                  <a:pt x="117537" y="481106"/>
                  <a:pt x="235075" y="478118"/>
                  <a:pt x="322730" y="502024"/>
                </a:cubicBezTo>
                <a:cubicBezTo>
                  <a:pt x="410385" y="525930"/>
                  <a:pt x="460189" y="572746"/>
                  <a:pt x="525930" y="627530"/>
                </a:cubicBezTo>
                <a:cubicBezTo>
                  <a:pt x="591671" y="682314"/>
                  <a:pt x="629522" y="781922"/>
                  <a:pt x="717177" y="830730"/>
                </a:cubicBezTo>
                <a:cubicBezTo>
                  <a:pt x="804832" y="879538"/>
                  <a:pt x="923365" y="913405"/>
                  <a:pt x="1051859" y="920377"/>
                </a:cubicBezTo>
                <a:cubicBezTo>
                  <a:pt x="1180353" y="927349"/>
                  <a:pt x="1355663" y="910416"/>
                  <a:pt x="1488141" y="872565"/>
                </a:cubicBezTo>
                <a:cubicBezTo>
                  <a:pt x="1620619" y="834714"/>
                  <a:pt x="1760071" y="745067"/>
                  <a:pt x="1846730" y="693271"/>
                </a:cubicBezTo>
                <a:cubicBezTo>
                  <a:pt x="1933389" y="641475"/>
                  <a:pt x="1977216" y="629522"/>
                  <a:pt x="2008094" y="561789"/>
                </a:cubicBezTo>
                <a:cubicBezTo>
                  <a:pt x="2038972" y="494056"/>
                  <a:pt x="2044949" y="380502"/>
                  <a:pt x="2032000" y="286871"/>
                </a:cubicBezTo>
                <a:cubicBezTo>
                  <a:pt x="2019051" y="193240"/>
                  <a:pt x="1974725" y="96620"/>
                  <a:pt x="1930400" y="0"/>
                </a:cubicBezTo>
              </a:path>
            </a:pathLst>
          </a:cu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1" name="Vrije vorm 10"/>
          <p:cNvSpPr/>
          <p:nvPr/>
        </p:nvSpPr>
        <p:spPr>
          <a:xfrm>
            <a:off x="3920565" y="2372659"/>
            <a:ext cx="1804894" cy="1159435"/>
          </a:xfrm>
          <a:custGeom>
            <a:avLst/>
            <a:gdLst>
              <a:gd name="connsiteX0" fmla="*/ 0 w 1804894"/>
              <a:gd name="connsiteY0" fmla="*/ 11953 h 1159435"/>
              <a:gd name="connsiteX1" fmla="*/ 890494 w 1804894"/>
              <a:gd name="connsiteY1" fmla="*/ 95623 h 1159435"/>
              <a:gd name="connsiteX2" fmla="*/ 1087717 w 1804894"/>
              <a:gd name="connsiteY2" fmla="*/ 585694 h 1159435"/>
              <a:gd name="connsiteX3" fmla="*/ 1326776 w 1804894"/>
              <a:gd name="connsiteY3" fmla="*/ 908423 h 1159435"/>
              <a:gd name="connsiteX4" fmla="*/ 1804894 w 1804894"/>
              <a:gd name="connsiteY4" fmla="*/ 1159435 h 1159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4894" h="1159435">
                <a:moveTo>
                  <a:pt x="0" y="11953"/>
                </a:moveTo>
                <a:cubicBezTo>
                  <a:pt x="354604" y="5976"/>
                  <a:pt x="709208" y="0"/>
                  <a:pt x="890494" y="95623"/>
                </a:cubicBezTo>
                <a:cubicBezTo>
                  <a:pt x="1071780" y="191246"/>
                  <a:pt x="1015003" y="450227"/>
                  <a:pt x="1087717" y="585694"/>
                </a:cubicBezTo>
                <a:cubicBezTo>
                  <a:pt x="1160431" y="721161"/>
                  <a:pt x="1207247" y="812800"/>
                  <a:pt x="1326776" y="908423"/>
                </a:cubicBezTo>
                <a:cubicBezTo>
                  <a:pt x="1446306" y="1004047"/>
                  <a:pt x="1625600" y="1081741"/>
                  <a:pt x="1804894" y="1159435"/>
                </a:cubicBezTo>
              </a:path>
            </a:pathLst>
          </a:cu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2" name="Vrije vorm 11"/>
          <p:cNvSpPr/>
          <p:nvPr/>
        </p:nvSpPr>
        <p:spPr>
          <a:xfrm>
            <a:off x="3902635" y="2465294"/>
            <a:ext cx="1798918" cy="1210235"/>
          </a:xfrm>
          <a:custGeom>
            <a:avLst/>
            <a:gdLst>
              <a:gd name="connsiteX0" fmla="*/ 0 w 1798918"/>
              <a:gd name="connsiteY0" fmla="*/ 8965 h 1210235"/>
              <a:gd name="connsiteX1" fmla="*/ 508000 w 1798918"/>
              <a:gd name="connsiteY1" fmla="*/ 26894 h 1210235"/>
              <a:gd name="connsiteX2" fmla="*/ 830730 w 1798918"/>
              <a:gd name="connsiteY2" fmla="*/ 74706 h 1210235"/>
              <a:gd name="connsiteX3" fmla="*/ 956236 w 1798918"/>
              <a:gd name="connsiteY3" fmla="*/ 475130 h 1210235"/>
              <a:gd name="connsiteX4" fmla="*/ 1069789 w 1798918"/>
              <a:gd name="connsiteY4" fmla="*/ 684306 h 1210235"/>
              <a:gd name="connsiteX5" fmla="*/ 1416424 w 1798918"/>
              <a:gd name="connsiteY5" fmla="*/ 983130 h 1210235"/>
              <a:gd name="connsiteX6" fmla="*/ 1798918 w 1798918"/>
              <a:gd name="connsiteY6" fmla="*/ 1210235 h 1210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98918" h="1210235">
                <a:moveTo>
                  <a:pt x="0" y="8965"/>
                </a:moveTo>
                <a:cubicBezTo>
                  <a:pt x="184772" y="12451"/>
                  <a:pt x="369545" y="15937"/>
                  <a:pt x="508000" y="26894"/>
                </a:cubicBezTo>
                <a:cubicBezTo>
                  <a:pt x="646455" y="37851"/>
                  <a:pt x="756024" y="0"/>
                  <a:pt x="830730" y="74706"/>
                </a:cubicBezTo>
                <a:cubicBezTo>
                  <a:pt x="905436" y="149412"/>
                  <a:pt x="916393" y="373530"/>
                  <a:pt x="956236" y="475130"/>
                </a:cubicBezTo>
                <a:cubicBezTo>
                  <a:pt x="996079" y="576730"/>
                  <a:pt x="993091" y="599639"/>
                  <a:pt x="1069789" y="684306"/>
                </a:cubicBezTo>
                <a:cubicBezTo>
                  <a:pt x="1146487" y="768973"/>
                  <a:pt x="1294903" y="895475"/>
                  <a:pt x="1416424" y="983130"/>
                </a:cubicBezTo>
                <a:cubicBezTo>
                  <a:pt x="1537946" y="1070785"/>
                  <a:pt x="1668432" y="1140510"/>
                  <a:pt x="1798918" y="1210235"/>
                </a:cubicBezTo>
              </a:path>
            </a:pathLst>
          </a:cu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4" name="PIJL-OMHOOG 13"/>
          <p:cNvSpPr/>
          <p:nvPr/>
        </p:nvSpPr>
        <p:spPr>
          <a:xfrm>
            <a:off x="2195736" y="4443958"/>
            <a:ext cx="360040" cy="504056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M5810video\Documents\Weekendschool\Pi And More\PiAndMore WS - 4 - analog input_bb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059583"/>
            <a:ext cx="5223952" cy="4083918"/>
          </a:xfrm>
          <a:prstGeom prst="rect">
            <a:avLst/>
          </a:prstGeom>
          <a:noFill/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analog input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DAD7-DC19-4A9E-93C3-E71314786426}" type="slidenum">
              <a:rPr lang="nl-NL" smtClean="0"/>
              <a:pPr/>
              <a:t>25</a:t>
            </a:fld>
            <a:endParaRPr lang="nl-NL" dirty="0"/>
          </a:p>
        </p:txBody>
      </p:sp>
      <p:pic>
        <p:nvPicPr>
          <p:cNvPr id="1027" name="Picture 3" descr="C:\Users\M5810video\Documents\Weekendschool\Pi And More\Funduino shield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10800000">
            <a:off x="5292080" y="1059582"/>
            <a:ext cx="3347864" cy="2941447"/>
          </a:xfrm>
          <a:prstGeom prst="rect">
            <a:avLst/>
          </a:prstGeom>
          <a:noFill/>
        </p:spPr>
      </p:pic>
      <p:sp>
        <p:nvSpPr>
          <p:cNvPr id="7" name="Rechthoek 6"/>
          <p:cNvSpPr/>
          <p:nvPr/>
        </p:nvSpPr>
        <p:spPr>
          <a:xfrm>
            <a:off x="1659402" y="1347614"/>
            <a:ext cx="90000" cy="43204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028" name="Picture 4" descr="C:\Users\M5810video\Pictures\Picasa\Exports\20170620\P1030898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97424" y="3723878"/>
            <a:ext cx="288032" cy="362334"/>
          </a:xfrm>
          <a:prstGeom prst="rect">
            <a:avLst/>
          </a:prstGeom>
          <a:noFill/>
        </p:spPr>
      </p:pic>
      <p:sp>
        <p:nvSpPr>
          <p:cNvPr id="9" name="Vrije vorm 8"/>
          <p:cNvSpPr/>
          <p:nvPr/>
        </p:nvSpPr>
        <p:spPr>
          <a:xfrm>
            <a:off x="3914588" y="3494243"/>
            <a:ext cx="2171451" cy="985122"/>
          </a:xfrm>
          <a:custGeom>
            <a:avLst/>
            <a:gdLst>
              <a:gd name="connsiteX0" fmla="*/ 0 w 2171451"/>
              <a:gd name="connsiteY0" fmla="*/ 563781 h 985122"/>
              <a:gd name="connsiteX1" fmla="*/ 502024 w 2171451"/>
              <a:gd name="connsiteY1" fmla="*/ 617569 h 985122"/>
              <a:gd name="connsiteX2" fmla="*/ 830730 w 2171451"/>
              <a:gd name="connsiteY2" fmla="*/ 892486 h 985122"/>
              <a:gd name="connsiteX3" fmla="*/ 1261036 w 2171451"/>
              <a:gd name="connsiteY3" fmla="*/ 970181 h 985122"/>
              <a:gd name="connsiteX4" fmla="*/ 1661459 w 2171451"/>
              <a:gd name="connsiteY4" fmla="*/ 802839 h 985122"/>
              <a:gd name="connsiteX5" fmla="*/ 2085788 w 2171451"/>
              <a:gd name="connsiteY5" fmla="*/ 539875 h 985122"/>
              <a:gd name="connsiteX6" fmla="*/ 2169459 w 2171451"/>
              <a:gd name="connsiteY6" fmla="*/ 157381 h 985122"/>
              <a:gd name="connsiteX7" fmla="*/ 2073836 w 2171451"/>
              <a:gd name="connsiteY7" fmla="*/ 19922 h 985122"/>
              <a:gd name="connsiteX8" fmla="*/ 1912471 w 2171451"/>
              <a:gd name="connsiteY8" fmla="*/ 37851 h 985122"/>
              <a:gd name="connsiteX9" fmla="*/ 1912471 w 2171451"/>
              <a:gd name="connsiteY9" fmla="*/ 37851 h 985122"/>
              <a:gd name="connsiteX10" fmla="*/ 1912471 w 2171451"/>
              <a:gd name="connsiteY10" fmla="*/ 37851 h 9851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171451" h="985122">
                <a:moveTo>
                  <a:pt x="0" y="563781"/>
                </a:moveTo>
                <a:cubicBezTo>
                  <a:pt x="181784" y="563283"/>
                  <a:pt x="363569" y="562785"/>
                  <a:pt x="502024" y="617569"/>
                </a:cubicBezTo>
                <a:cubicBezTo>
                  <a:pt x="640479" y="672353"/>
                  <a:pt x="704228" y="833717"/>
                  <a:pt x="830730" y="892486"/>
                </a:cubicBezTo>
                <a:cubicBezTo>
                  <a:pt x="957232" y="951255"/>
                  <a:pt x="1122581" y="985122"/>
                  <a:pt x="1261036" y="970181"/>
                </a:cubicBezTo>
                <a:cubicBezTo>
                  <a:pt x="1399491" y="955240"/>
                  <a:pt x="1524000" y="874557"/>
                  <a:pt x="1661459" y="802839"/>
                </a:cubicBezTo>
                <a:cubicBezTo>
                  <a:pt x="1798918" y="731121"/>
                  <a:pt x="2001121" y="647451"/>
                  <a:pt x="2085788" y="539875"/>
                </a:cubicBezTo>
                <a:cubicBezTo>
                  <a:pt x="2170455" y="432299"/>
                  <a:pt x="2171451" y="244040"/>
                  <a:pt x="2169459" y="157381"/>
                </a:cubicBezTo>
                <a:cubicBezTo>
                  <a:pt x="2167467" y="70722"/>
                  <a:pt x="2116667" y="39844"/>
                  <a:pt x="2073836" y="19922"/>
                </a:cubicBezTo>
                <a:cubicBezTo>
                  <a:pt x="2031005" y="0"/>
                  <a:pt x="1912471" y="37851"/>
                  <a:pt x="1912471" y="37851"/>
                </a:cubicBezTo>
                <a:lnTo>
                  <a:pt x="1912471" y="37851"/>
                </a:lnTo>
                <a:lnTo>
                  <a:pt x="1912471" y="37851"/>
                </a:lnTo>
              </a:path>
            </a:pathLst>
          </a:cu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0" name="Vrije vorm 9"/>
          <p:cNvSpPr/>
          <p:nvPr/>
        </p:nvSpPr>
        <p:spPr>
          <a:xfrm>
            <a:off x="3914588" y="3687482"/>
            <a:ext cx="2044949" cy="927349"/>
          </a:xfrm>
          <a:custGeom>
            <a:avLst/>
            <a:gdLst>
              <a:gd name="connsiteX0" fmla="*/ 0 w 2044949"/>
              <a:gd name="connsiteY0" fmla="*/ 484094 h 927349"/>
              <a:gd name="connsiteX1" fmla="*/ 322730 w 2044949"/>
              <a:gd name="connsiteY1" fmla="*/ 502024 h 927349"/>
              <a:gd name="connsiteX2" fmla="*/ 525930 w 2044949"/>
              <a:gd name="connsiteY2" fmla="*/ 627530 h 927349"/>
              <a:gd name="connsiteX3" fmla="*/ 717177 w 2044949"/>
              <a:gd name="connsiteY3" fmla="*/ 830730 h 927349"/>
              <a:gd name="connsiteX4" fmla="*/ 1051859 w 2044949"/>
              <a:gd name="connsiteY4" fmla="*/ 920377 h 927349"/>
              <a:gd name="connsiteX5" fmla="*/ 1488141 w 2044949"/>
              <a:gd name="connsiteY5" fmla="*/ 872565 h 927349"/>
              <a:gd name="connsiteX6" fmla="*/ 1846730 w 2044949"/>
              <a:gd name="connsiteY6" fmla="*/ 693271 h 927349"/>
              <a:gd name="connsiteX7" fmla="*/ 2008094 w 2044949"/>
              <a:gd name="connsiteY7" fmla="*/ 561789 h 927349"/>
              <a:gd name="connsiteX8" fmla="*/ 2032000 w 2044949"/>
              <a:gd name="connsiteY8" fmla="*/ 286871 h 927349"/>
              <a:gd name="connsiteX9" fmla="*/ 1930400 w 2044949"/>
              <a:gd name="connsiteY9" fmla="*/ 0 h 927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044949" h="927349">
                <a:moveTo>
                  <a:pt x="0" y="484094"/>
                </a:moveTo>
                <a:cubicBezTo>
                  <a:pt x="117537" y="481106"/>
                  <a:pt x="235075" y="478118"/>
                  <a:pt x="322730" y="502024"/>
                </a:cubicBezTo>
                <a:cubicBezTo>
                  <a:pt x="410385" y="525930"/>
                  <a:pt x="460189" y="572746"/>
                  <a:pt x="525930" y="627530"/>
                </a:cubicBezTo>
                <a:cubicBezTo>
                  <a:pt x="591671" y="682314"/>
                  <a:pt x="629522" y="781922"/>
                  <a:pt x="717177" y="830730"/>
                </a:cubicBezTo>
                <a:cubicBezTo>
                  <a:pt x="804832" y="879538"/>
                  <a:pt x="923365" y="913405"/>
                  <a:pt x="1051859" y="920377"/>
                </a:cubicBezTo>
                <a:cubicBezTo>
                  <a:pt x="1180353" y="927349"/>
                  <a:pt x="1355663" y="910416"/>
                  <a:pt x="1488141" y="872565"/>
                </a:cubicBezTo>
                <a:cubicBezTo>
                  <a:pt x="1620619" y="834714"/>
                  <a:pt x="1760071" y="745067"/>
                  <a:pt x="1846730" y="693271"/>
                </a:cubicBezTo>
                <a:cubicBezTo>
                  <a:pt x="1933389" y="641475"/>
                  <a:pt x="1977216" y="629522"/>
                  <a:pt x="2008094" y="561789"/>
                </a:cubicBezTo>
                <a:cubicBezTo>
                  <a:pt x="2038972" y="494056"/>
                  <a:pt x="2044949" y="380502"/>
                  <a:pt x="2032000" y="286871"/>
                </a:cubicBezTo>
                <a:cubicBezTo>
                  <a:pt x="2019051" y="193240"/>
                  <a:pt x="1974725" y="96620"/>
                  <a:pt x="1930400" y="0"/>
                </a:cubicBezTo>
              </a:path>
            </a:pathLst>
          </a:cu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1" name="Vrije vorm 10"/>
          <p:cNvSpPr/>
          <p:nvPr/>
        </p:nvSpPr>
        <p:spPr>
          <a:xfrm>
            <a:off x="3920565" y="2372659"/>
            <a:ext cx="1804894" cy="1159435"/>
          </a:xfrm>
          <a:custGeom>
            <a:avLst/>
            <a:gdLst>
              <a:gd name="connsiteX0" fmla="*/ 0 w 1804894"/>
              <a:gd name="connsiteY0" fmla="*/ 11953 h 1159435"/>
              <a:gd name="connsiteX1" fmla="*/ 890494 w 1804894"/>
              <a:gd name="connsiteY1" fmla="*/ 95623 h 1159435"/>
              <a:gd name="connsiteX2" fmla="*/ 1087717 w 1804894"/>
              <a:gd name="connsiteY2" fmla="*/ 585694 h 1159435"/>
              <a:gd name="connsiteX3" fmla="*/ 1326776 w 1804894"/>
              <a:gd name="connsiteY3" fmla="*/ 908423 h 1159435"/>
              <a:gd name="connsiteX4" fmla="*/ 1804894 w 1804894"/>
              <a:gd name="connsiteY4" fmla="*/ 1159435 h 1159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4894" h="1159435">
                <a:moveTo>
                  <a:pt x="0" y="11953"/>
                </a:moveTo>
                <a:cubicBezTo>
                  <a:pt x="354604" y="5976"/>
                  <a:pt x="709208" y="0"/>
                  <a:pt x="890494" y="95623"/>
                </a:cubicBezTo>
                <a:cubicBezTo>
                  <a:pt x="1071780" y="191246"/>
                  <a:pt x="1015003" y="450227"/>
                  <a:pt x="1087717" y="585694"/>
                </a:cubicBezTo>
                <a:cubicBezTo>
                  <a:pt x="1160431" y="721161"/>
                  <a:pt x="1207247" y="812800"/>
                  <a:pt x="1326776" y="908423"/>
                </a:cubicBezTo>
                <a:cubicBezTo>
                  <a:pt x="1446306" y="1004047"/>
                  <a:pt x="1625600" y="1081741"/>
                  <a:pt x="1804894" y="1159435"/>
                </a:cubicBezTo>
              </a:path>
            </a:pathLst>
          </a:cu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2" name="Vrije vorm 11"/>
          <p:cNvSpPr/>
          <p:nvPr/>
        </p:nvSpPr>
        <p:spPr>
          <a:xfrm>
            <a:off x="3902635" y="2465294"/>
            <a:ext cx="1798918" cy="1210235"/>
          </a:xfrm>
          <a:custGeom>
            <a:avLst/>
            <a:gdLst>
              <a:gd name="connsiteX0" fmla="*/ 0 w 1798918"/>
              <a:gd name="connsiteY0" fmla="*/ 8965 h 1210235"/>
              <a:gd name="connsiteX1" fmla="*/ 508000 w 1798918"/>
              <a:gd name="connsiteY1" fmla="*/ 26894 h 1210235"/>
              <a:gd name="connsiteX2" fmla="*/ 830730 w 1798918"/>
              <a:gd name="connsiteY2" fmla="*/ 74706 h 1210235"/>
              <a:gd name="connsiteX3" fmla="*/ 956236 w 1798918"/>
              <a:gd name="connsiteY3" fmla="*/ 475130 h 1210235"/>
              <a:gd name="connsiteX4" fmla="*/ 1069789 w 1798918"/>
              <a:gd name="connsiteY4" fmla="*/ 684306 h 1210235"/>
              <a:gd name="connsiteX5" fmla="*/ 1416424 w 1798918"/>
              <a:gd name="connsiteY5" fmla="*/ 983130 h 1210235"/>
              <a:gd name="connsiteX6" fmla="*/ 1798918 w 1798918"/>
              <a:gd name="connsiteY6" fmla="*/ 1210235 h 1210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98918" h="1210235">
                <a:moveTo>
                  <a:pt x="0" y="8965"/>
                </a:moveTo>
                <a:cubicBezTo>
                  <a:pt x="184772" y="12451"/>
                  <a:pt x="369545" y="15937"/>
                  <a:pt x="508000" y="26894"/>
                </a:cubicBezTo>
                <a:cubicBezTo>
                  <a:pt x="646455" y="37851"/>
                  <a:pt x="756024" y="0"/>
                  <a:pt x="830730" y="74706"/>
                </a:cubicBezTo>
                <a:cubicBezTo>
                  <a:pt x="905436" y="149412"/>
                  <a:pt x="916393" y="373530"/>
                  <a:pt x="956236" y="475130"/>
                </a:cubicBezTo>
                <a:cubicBezTo>
                  <a:pt x="996079" y="576730"/>
                  <a:pt x="993091" y="599639"/>
                  <a:pt x="1069789" y="684306"/>
                </a:cubicBezTo>
                <a:cubicBezTo>
                  <a:pt x="1146487" y="768973"/>
                  <a:pt x="1294903" y="895475"/>
                  <a:pt x="1416424" y="983130"/>
                </a:cubicBezTo>
                <a:cubicBezTo>
                  <a:pt x="1537946" y="1070785"/>
                  <a:pt x="1668432" y="1140510"/>
                  <a:pt x="1798918" y="1210235"/>
                </a:cubicBezTo>
              </a:path>
            </a:pathLst>
          </a:cu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5" name="PIJL-OMHOOG 14"/>
          <p:cNvSpPr/>
          <p:nvPr/>
        </p:nvSpPr>
        <p:spPr>
          <a:xfrm rot="5400000">
            <a:off x="539552" y="2643758"/>
            <a:ext cx="360040" cy="504056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4" name="PIJL-OMHOOG 13"/>
          <p:cNvSpPr/>
          <p:nvPr/>
        </p:nvSpPr>
        <p:spPr>
          <a:xfrm rot="5400000">
            <a:off x="683568" y="4371950"/>
            <a:ext cx="360040" cy="504056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Second step: add button and blue LED</a:t>
            </a:r>
            <a:endParaRPr lang="nl-NL" dirty="0"/>
          </a:p>
        </p:txBody>
      </p:sp>
      <p:pic>
        <p:nvPicPr>
          <p:cNvPr id="4098" name="Picture 2" descr="C:\Users\M5810video\Documents\Weekendschool\Pi And More\PiAndMore WS 1_bb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491630"/>
            <a:ext cx="4816476" cy="3332162"/>
          </a:xfrm>
          <a:prstGeom prst="rect">
            <a:avLst/>
          </a:prstGeom>
          <a:noFill/>
        </p:spPr>
      </p:pic>
      <p:pic>
        <p:nvPicPr>
          <p:cNvPr id="5" name="Picture 2" descr="C:\Users\M5810video\Documents\Weekendschool\Pi And More\Funduino shield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10800000">
            <a:off x="5436096" y="1131590"/>
            <a:ext cx="3495367" cy="3071044"/>
          </a:xfrm>
          <a:prstGeom prst="rect">
            <a:avLst/>
          </a:prstGeom>
          <a:noFill/>
        </p:spPr>
      </p:pic>
      <p:cxnSp>
        <p:nvCxnSpPr>
          <p:cNvPr id="7" name="Rechte verbindingslijn 6"/>
          <p:cNvCxnSpPr/>
          <p:nvPr/>
        </p:nvCxnSpPr>
        <p:spPr>
          <a:xfrm flipV="1">
            <a:off x="3275856" y="3795886"/>
            <a:ext cx="2664296" cy="720080"/>
          </a:xfrm>
          <a:prstGeom prst="line">
            <a:avLst/>
          </a:prstGeom>
          <a:ln w="412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Rechte verbindingslijn 7"/>
          <p:cNvCxnSpPr/>
          <p:nvPr/>
        </p:nvCxnSpPr>
        <p:spPr>
          <a:xfrm flipV="1">
            <a:off x="3275856" y="3651870"/>
            <a:ext cx="2592288" cy="751830"/>
          </a:xfrm>
          <a:prstGeom prst="line">
            <a:avLst/>
          </a:prstGeom>
          <a:ln w="412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Vrije vorm 11"/>
          <p:cNvSpPr/>
          <p:nvPr/>
        </p:nvSpPr>
        <p:spPr>
          <a:xfrm>
            <a:off x="3308350" y="3180292"/>
            <a:ext cx="3150658" cy="585258"/>
          </a:xfrm>
          <a:custGeom>
            <a:avLst/>
            <a:gdLst>
              <a:gd name="connsiteX0" fmla="*/ 0 w 3150658"/>
              <a:gd name="connsiteY0" fmla="*/ 585258 h 585258"/>
              <a:gd name="connsiteX1" fmla="*/ 444500 w 3150658"/>
              <a:gd name="connsiteY1" fmla="*/ 343958 h 585258"/>
              <a:gd name="connsiteX2" fmla="*/ 2006600 w 3150658"/>
              <a:gd name="connsiteY2" fmla="*/ 39158 h 585258"/>
              <a:gd name="connsiteX3" fmla="*/ 2978150 w 3150658"/>
              <a:gd name="connsiteY3" fmla="*/ 109008 h 585258"/>
              <a:gd name="connsiteX4" fmla="*/ 3041650 w 3150658"/>
              <a:gd name="connsiteY4" fmla="*/ 343958 h 585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50658" h="585258">
                <a:moveTo>
                  <a:pt x="0" y="585258"/>
                </a:moveTo>
                <a:cubicBezTo>
                  <a:pt x="55033" y="510116"/>
                  <a:pt x="110067" y="434975"/>
                  <a:pt x="444500" y="343958"/>
                </a:cubicBezTo>
                <a:cubicBezTo>
                  <a:pt x="778933" y="252941"/>
                  <a:pt x="1584325" y="78316"/>
                  <a:pt x="2006600" y="39158"/>
                </a:cubicBezTo>
                <a:cubicBezTo>
                  <a:pt x="2428875" y="0"/>
                  <a:pt x="2805642" y="58208"/>
                  <a:pt x="2978150" y="109008"/>
                </a:cubicBezTo>
                <a:cubicBezTo>
                  <a:pt x="3150658" y="159808"/>
                  <a:pt x="3096154" y="251883"/>
                  <a:pt x="3041650" y="343958"/>
                </a:cubicBezTo>
              </a:path>
            </a:pathLst>
          </a:custGeom>
          <a:ln w="38100">
            <a:solidFill>
              <a:srgbClr val="00CC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3" name="Vrije vorm 12"/>
          <p:cNvSpPr/>
          <p:nvPr/>
        </p:nvSpPr>
        <p:spPr>
          <a:xfrm>
            <a:off x="1739900" y="2298700"/>
            <a:ext cx="5199592" cy="1479550"/>
          </a:xfrm>
          <a:custGeom>
            <a:avLst/>
            <a:gdLst>
              <a:gd name="connsiteX0" fmla="*/ 0 w 5199592"/>
              <a:gd name="connsiteY0" fmla="*/ 1479550 h 1479550"/>
              <a:gd name="connsiteX1" fmla="*/ 1682750 w 5199592"/>
              <a:gd name="connsiteY1" fmla="*/ 215900 h 1479550"/>
              <a:gd name="connsiteX2" fmla="*/ 3422650 w 5199592"/>
              <a:gd name="connsiteY2" fmla="*/ 184150 h 1479550"/>
              <a:gd name="connsiteX3" fmla="*/ 4959350 w 5199592"/>
              <a:gd name="connsiteY3" fmla="*/ 615950 h 1479550"/>
              <a:gd name="connsiteX4" fmla="*/ 4864100 w 5199592"/>
              <a:gd name="connsiteY4" fmla="*/ 1212850 h 1479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99592" h="1479550">
                <a:moveTo>
                  <a:pt x="0" y="1479550"/>
                </a:moveTo>
                <a:cubicBezTo>
                  <a:pt x="556154" y="955675"/>
                  <a:pt x="1112308" y="431800"/>
                  <a:pt x="1682750" y="215900"/>
                </a:cubicBezTo>
                <a:cubicBezTo>
                  <a:pt x="2253192" y="0"/>
                  <a:pt x="2876550" y="117475"/>
                  <a:pt x="3422650" y="184150"/>
                </a:cubicBezTo>
                <a:cubicBezTo>
                  <a:pt x="3968750" y="250825"/>
                  <a:pt x="4719108" y="444500"/>
                  <a:pt x="4959350" y="615950"/>
                </a:cubicBezTo>
                <a:cubicBezTo>
                  <a:pt x="5199592" y="787400"/>
                  <a:pt x="5031846" y="1000125"/>
                  <a:pt x="4864100" y="1212850"/>
                </a:cubicBezTo>
              </a:path>
            </a:pathLst>
          </a:cu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4" name="Vrije vorm 13"/>
          <p:cNvSpPr/>
          <p:nvPr/>
        </p:nvSpPr>
        <p:spPr>
          <a:xfrm>
            <a:off x="2730500" y="1771650"/>
            <a:ext cx="4330700" cy="1974850"/>
          </a:xfrm>
          <a:custGeom>
            <a:avLst/>
            <a:gdLst>
              <a:gd name="connsiteX0" fmla="*/ 0 w 4330700"/>
              <a:gd name="connsiteY0" fmla="*/ 1974850 h 1974850"/>
              <a:gd name="connsiteX1" fmla="*/ 1574800 w 4330700"/>
              <a:gd name="connsiteY1" fmla="*/ 260350 h 1974850"/>
              <a:gd name="connsiteX2" fmla="*/ 3219450 w 4330700"/>
              <a:gd name="connsiteY2" fmla="*/ 412750 h 1974850"/>
              <a:gd name="connsiteX3" fmla="*/ 4140200 w 4330700"/>
              <a:gd name="connsiteY3" fmla="*/ 1104900 h 1974850"/>
              <a:gd name="connsiteX4" fmla="*/ 4330700 w 4330700"/>
              <a:gd name="connsiteY4" fmla="*/ 1771650 h 1974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30700" h="1974850">
                <a:moveTo>
                  <a:pt x="0" y="1974850"/>
                </a:moveTo>
                <a:cubicBezTo>
                  <a:pt x="519112" y="1247775"/>
                  <a:pt x="1038225" y="520700"/>
                  <a:pt x="1574800" y="260350"/>
                </a:cubicBezTo>
                <a:cubicBezTo>
                  <a:pt x="2111375" y="0"/>
                  <a:pt x="2791883" y="271992"/>
                  <a:pt x="3219450" y="412750"/>
                </a:cubicBezTo>
                <a:cubicBezTo>
                  <a:pt x="3647017" y="553508"/>
                  <a:pt x="3954992" y="878417"/>
                  <a:pt x="4140200" y="1104900"/>
                </a:cubicBezTo>
                <a:cubicBezTo>
                  <a:pt x="4325408" y="1331383"/>
                  <a:pt x="4328054" y="1551516"/>
                  <a:pt x="4330700" y="1771650"/>
                </a:cubicBezTo>
              </a:path>
            </a:pathLst>
          </a:custGeom>
          <a:ln w="38100">
            <a:solidFill>
              <a:srgbClr val="00CC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5" name="Lijntoelichting 1 14"/>
          <p:cNvSpPr/>
          <p:nvPr/>
        </p:nvSpPr>
        <p:spPr>
          <a:xfrm>
            <a:off x="3491880" y="1059582"/>
            <a:ext cx="1656184" cy="1080120"/>
          </a:xfrm>
          <a:prstGeom prst="borderCallout1">
            <a:avLst>
              <a:gd name="adj1" fmla="val 18750"/>
              <a:gd name="adj2" fmla="val -8333"/>
              <a:gd name="adj3" fmla="val 290045"/>
              <a:gd name="adj4" fmla="val -2184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 </a:t>
            </a:r>
            <a:r>
              <a:rPr lang="en-US" dirty="0" err="1" smtClean="0"/>
              <a:t>kOhm</a:t>
            </a:r>
            <a:r>
              <a:rPr lang="en-US" dirty="0" smtClean="0"/>
              <a:t> resistor – one of the tiny ones in the box</a:t>
            </a:r>
            <a:endParaRPr lang="nl-NL" dirty="0"/>
          </a:p>
        </p:txBody>
      </p:sp>
      <p:sp>
        <p:nvSpPr>
          <p:cNvPr id="18" name="Tekstvak 17"/>
          <p:cNvSpPr txBox="1"/>
          <p:nvPr/>
        </p:nvSpPr>
        <p:spPr>
          <a:xfrm>
            <a:off x="3563888" y="2931790"/>
            <a:ext cx="6655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200 Ohm</a:t>
            </a:r>
            <a:endParaRPr lang="nl-NL" sz="1000" dirty="0"/>
          </a:p>
        </p:txBody>
      </p:sp>
      <p:sp>
        <p:nvSpPr>
          <p:cNvPr id="16" name="Tijdelijke aanduiding voor dianumm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DAD7-DC19-4A9E-93C3-E71314786426}" type="slidenum">
              <a:rPr lang="nl-NL" smtClean="0"/>
              <a:pPr/>
              <a:t>26</a:t>
            </a:fld>
            <a:endParaRPr lang="nl-NL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are these resistors needed?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In series with a LED: to limit the current through the LED</a:t>
            </a:r>
          </a:p>
          <a:p>
            <a:pPr lvl="1"/>
            <a:r>
              <a:rPr lang="en-US" sz="1800" dirty="0" smtClean="0"/>
              <a:t>You may blow up the LED and/or the </a:t>
            </a:r>
            <a:r>
              <a:rPr lang="en-US" sz="1800" dirty="0" err="1" smtClean="0"/>
              <a:t>Arduino</a:t>
            </a:r>
            <a:r>
              <a:rPr lang="en-US" sz="1800" dirty="0" smtClean="0"/>
              <a:t> otherwise.</a:t>
            </a:r>
          </a:p>
          <a:p>
            <a:r>
              <a:rPr lang="en-US" sz="2000" dirty="0" smtClean="0"/>
              <a:t>In series with buttons, potentiometers etc: to avoid blowing up the </a:t>
            </a:r>
            <a:r>
              <a:rPr lang="en-US" sz="2000" dirty="0" err="1" smtClean="0"/>
              <a:t>Arduino</a:t>
            </a:r>
            <a:r>
              <a:rPr lang="en-US" sz="2000" dirty="0" smtClean="0"/>
              <a:t> in case of </a:t>
            </a:r>
            <a:r>
              <a:rPr lang="en-US" sz="2000" dirty="0" err="1" smtClean="0"/>
              <a:t>config</a:t>
            </a:r>
            <a:r>
              <a:rPr lang="en-US" sz="2000" dirty="0" smtClean="0"/>
              <a:t> errors</a:t>
            </a:r>
            <a:endParaRPr lang="nl-NL" sz="2000" dirty="0"/>
          </a:p>
        </p:txBody>
      </p:sp>
      <p:sp>
        <p:nvSpPr>
          <p:cNvPr id="4" name="Rechthoek 3"/>
          <p:cNvSpPr/>
          <p:nvPr/>
        </p:nvSpPr>
        <p:spPr>
          <a:xfrm>
            <a:off x="1403648" y="2931790"/>
            <a:ext cx="1346448" cy="1800200"/>
          </a:xfrm>
          <a:prstGeom prst="rect">
            <a:avLst/>
          </a:prstGeom>
          <a:solidFill>
            <a:srgbClr val="00CC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Arduino</a:t>
            </a:r>
            <a:endParaRPr lang="nl-NL" dirty="0"/>
          </a:p>
        </p:txBody>
      </p:sp>
      <p:sp>
        <p:nvSpPr>
          <p:cNvPr id="5" name="Rechthoek 4"/>
          <p:cNvSpPr/>
          <p:nvPr/>
        </p:nvSpPr>
        <p:spPr>
          <a:xfrm rot="5400000">
            <a:off x="3491880" y="4443958"/>
            <a:ext cx="432048" cy="14401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Rechthoek 5"/>
          <p:cNvSpPr/>
          <p:nvPr/>
        </p:nvSpPr>
        <p:spPr>
          <a:xfrm rot="5400000">
            <a:off x="2339752" y="3219822"/>
            <a:ext cx="432048" cy="14401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8" name="Rechte verbindingslijn 7"/>
          <p:cNvCxnSpPr/>
          <p:nvPr/>
        </p:nvCxnSpPr>
        <p:spPr>
          <a:xfrm>
            <a:off x="2267744" y="4948014"/>
            <a:ext cx="3096344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echte verbindingslijn 8"/>
          <p:cNvCxnSpPr/>
          <p:nvPr/>
        </p:nvCxnSpPr>
        <p:spPr>
          <a:xfrm>
            <a:off x="2195736" y="2715766"/>
            <a:ext cx="3096344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kstvak 9"/>
          <p:cNvSpPr txBox="1"/>
          <p:nvPr/>
        </p:nvSpPr>
        <p:spPr>
          <a:xfrm>
            <a:off x="5436096" y="2571750"/>
            <a:ext cx="843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+5 Volt</a:t>
            </a:r>
            <a:endParaRPr lang="nl-NL" dirty="0"/>
          </a:p>
        </p:txBody>
      </p:sp>
      <p:sp>
        <p:nvSpPr>
          <p:cNvPr id="11" name="Tekstvak 10"/>
          <p:cNvSpPr txBox="1"/>
          <p:nvPr/>
        </p:nvSpPr>
        <p:spPr>
          <a:xfrm>
            <a:off x="5436096" y="4774168"/>
            <a:ext cx="728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 Volt</a:t>
            </a:r>
            <a:endParaRPr lang="nl-NL" dirty="0"/>
          </a:p>
        </p:txBody>
      </p:sp>
      <p:cxnSp>
        <p:nvCxnSpPr>
          <p:cNvPr id="13" name="Rechte verbindingslijn 12"/>
          <p:cNvCxnSpPr/>
          <p:nvPr/>
        </p:nvCxnSpPr>
        <p:spPr>
          <a:xfrm>
            <a:off x="2555776" y="2715766"/>
            <a:ext cx="0" cy="3600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Vorm 14"/>
          <p:cNvCxnSpPr>
            <a:stCxn id="6" idx="3"/>
          </p:cNvCxnSpPr>
          <p:nvPr/>
        </p:nvCxnSpPr>
        <p:spPr>
          <a:xfrm rot="16200000" flipH="1">
            <a:off x="3059832" y="3003798"/>
            <a:ext cx="144016" cy="115212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Rechte verbindingslijn 17"/>
          <p:cNvCxnSpPr>
            <a:stCxn id="5" idx="1"/>
          </p:cNvCxnSpPr>
          <p:nvPr/>
        </p:nvCxnSpPr>
        <p:spPr>
          <a:xfrm flipV="1">
            <a:off x="3707904" y="4083918"/>
            <a:ext cx="0" cy="2160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Rechte verbindingslijn 21"/>
          <p:cNvCxnSpPr/>
          <p:nvPr/>
        </p:nvCxnSpPr>
        <p:spPr>
          <a:xfrm flipV="1">
            <a:off x="3707904" y="3795886"/>
            <a:ext cx="144016" cy="288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Rechte verbindingslijn 23"/>
          <p:cNvCxnSpPr>
            <a:stCxn id="5" idx="3"/>
          </p:cNvCxnSpPr>
          <p:nvPr/>
        </p:nvCxnSpPr>
        <p:spPr>
          <a:xfrm>
            <a:off x="3707904" y="4731990"/>
            <a:ext cx="0" cy="2160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Rechte verbindingslijn 26"/>
          <p:cNvCxnSpPr/>
          <p:nvPr/>
        </p:nvCxnSpPr>
        <p:spPr>
          <a:xfrm>
            <a:off x="3707904" y="3651870"/>
            <a:ext cx="0" cy="1440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kstvak 27"/>
          <p:cNvSpPr txBox="1"/>
          <p:nvPr/>
        </p:nvSpPr>
        <p:spPr>
          <a:xfrm>
            <a:off x="2843808" y="3147814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30 </a:t>
            </a:r>
            <a:r>
              <a:rPr lang="en-US" dirty="0" err="1" smtClean="0"/>
              <a:t>kOhm</a:t>
            </a:r>
            <a:endParaRPr lang="nl-NL" dirty="0"/>
          </a:p>
        </p:txBody>
      </p:sp>
      <p:sp>
        <p:nvSpPr>
          <p:cNvPr id="29" name="Tekstvak 28"/>
          <p:cNvSpPr txBox="1"/>
          <p:nvPr/>
        </p:nvSpPr>
        <p:spPr>
          <a:xfrm>
            <a:off x="3779912" y="4434666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 </a:t>
            </a:r>
            <a:r>
              <a:rPr lang="en-US" dirty="0" err="1" smtClean="0"/>
              <a:t>kOhm</a:t>
            </a:r>
            <a:endParaRPr lang="nl-NL" dirty="0"/>
          </a:p>
        </p:txBody>
      </p:sp>
      <p:cxnSp>
        <p:nvCxnSpPr>
          <p:cNvPr id="31" name="Rechte verbindingslijn 30"/>
          <p:cNvCxnSpPr/>
          <p:nvPr/>
        </p:nvCxnSpPr>
        <p:spPr>
          <a:xfrm flipH="1">
            <a:off x="1835696" y="3651870"/>
            <a:ext cx="7200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kstvak 31"/>
          <p:cNvSpPr txBox="1"/>
          <p:nvPr/>
        </p:nvSpPr>
        <p:spPr>
          <a:xfrm>
            <a:off x="1575222" y="3147814"/>
            <a:ext cx="504056" cy="369332"/>
          </a:xfrm>
          <a:prstGeom prst="rect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900" dirty="0" smtClean="0"/>
              <a:t>Digital input</a:t>
            </a:r>
            <a:endParaRPr lang="nl-NL" sz="900" dirty="0"/>
          </a:p>
        </p:txBody>
      </p:sp>
      <p:cxnSp>
        <p:nvCxnSpPr>
          <p:cNvPr id="34" name="Rechte verbindingslijn 33"/>
          <p:cNvCxnSpPr>
            <a:stCxn id="32" idx="2"/>
          </p:cNvCxnSpPr>
          <p:nvPr/>
        </p:nvCxnSpPr>
        <p:spPr>
          <a:xfrm>
            <a:off x="1827250" y="3517146"/>
            <a:ext cx="8446" cy="1347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kstvak 37"/>
          <p:cNvSpPr txBox="1"/>
          <p:nvPr/>
        </p:nvSpPr>
        <p:spPr>
          <a:xfrm>
            <a:off x="6444208" y="2499742"/>
            <a:ext cx="223224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Consider what would happen if the 1 </a:t>
            </a:r>
            <a:r>
              <a:rPr lang="en-US" sz="1200" dirty="0" err="1" smtClean="0"/>
              <a:t>kOhm</a:t>
            </a:r>
            <a:r>
              <a:rPr lang="en-US" sz="1200" dirty="0" smtClean="0"/>
              <a:t> resistor were not there and the port would be used as output and the button closed.</a:t>
            </a:r>
          </a:p>
          <a:p>
            <a:endParaRPr lang="en-US" sz="1200" dirty="0" smtClean="0"/>
          </a:p>
          <a:p>
            <a:r>
              <a:rPr lang="en-US" sz="1200" dirty="0" smtClean="0"/>
              <a:t>Then the </a:t>
            </a:r>
            <a:r>
              <a:rPr lang="en-US" sz="1200" dirty="0" err="1" smtClean="0"/>
              <a:t>Arduino</a:t>
            </a:r>
            <a:r>
              <a:rPr lang="en-US" sz="1200" dirty="0" smtClean="0"/>
              <a:t> would output 5 Volt, and the switch is directly leading it to the 0 Volt line </a:t>
            </a:r>
            <a:r>
              <a:rPr lang="en-US" sz="1200" dirty="0" smtClean="0">
                <a:sym typeface="Wingdings" pitchFamily="2" charset="2"/>
              </a:rPr>
              <a:t> short circuit!</a:t>
            </a:r>
            <a:endParaRPr lang="nl-NL" sz="1200" dirty="0"/>
          </a:p>
        </p:txBody>
      </p:sp>
      <p:sp>
        <p:nvSpPr>
          <p:cNvPr id="23" name="Lijntoelichting 1 22"/>
          <p:cNvSpPr/>
          <p:nvPr/>
        </p:nvSpPr>
        <p:spPr>
          <a:xfrm>
            <a:off x="4572000" y="3003798"/>
            <a:ext cx="1656184" cy="1440160"/>
          </a:xfrm>
          <a:prstGeom prst="borderCallout1">
            <a:avLst>
              <a:gd name="adj1" fmla="val 7727"/>
              <a:gd name="adj2" fmla="val -3732"/>
              <a:gd name="adj3" fmla="val 10940"/>
              <a:gd name="adj4" fmla="val -11578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This is a pull-up resistor that sits </a:t>
            </a:r>
            <a:r>
              <a:rPr lang="en-US" i="1" dirty="0" smtClean="0"/>
              <a:t>in</a:t>
            </a:r>
            <a:r>
              <a:rPr lang="en-US" dirty="0" smtClean="0"/>
              <a:t> the chip on the </a:t>
            </a:r>
            <a:r>
              <a:rPr lang="en-US" dirty="0" err="1" smtClean="0"/>
              <a:t>Arduino</a:t>
            </a:r>
            <a:r>
              <a:rPr lang="en-US" dirty="0" smtClean="0"/>
              <a:t> </a:t>
            </a:r>
            <a:r>
              <a:rPr lang="en-US" dirty="0" err="1" smtClean="0"/>
              <a:t>Nano</a:t>
            </a:r>
            <a:endParaRPr lang="nl-NL" dirty="0"/>
          </a:p>
        </p:txBody>
      </p:sp>
      <p:sp>
        <p:nvSpPr>
          <p:cNvPr id="25" name="Tijdelijke aanduiding voor dianummer 2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DAD7-DC19-4A9E-93C3-E71314786426}" type="slidenum">
              <a:rPr lang="nl-NL" smtClean="0"/>
              <a:pPr/>
              <a:t>27</a:t>
            </a:fld>
            <a:endParaRPr lang="nl-NL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Check / double check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Please now check both of you that the wiring is correct.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DAD7-DC19-4A9E-93C3-E71314786426}" type="slidenum">
              <a:rPr lang="nl-NL" smtClean="0"/>
              <a:pPr/>
              <a:t>28</a:t>
            </a:fld>
            <a:endParaRPr lang="nl-NL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Make a script file to start </a:t>
            </a:r>
            <a:r>
              <a:rPr lang="en-US" dirty="0" err="1" smtClean="0"/>
              <a:t>scratchClient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Then make a new file in the </a:t>
            </a:r>
            <a:r>
              <a:rPr lang="en-US" dirty="0" err="1" smtClean="0"/>
              <a:t>PiAndMore</a:t>
            </a:r>
            <a:r>
              <a:rPr lang="en-US" dirty="0" smtClean="0"/>
              <a:t> folder on the Desktop</a:t>
            </a:r>
          </a:p>
          <a:p>
            <a:pPr lvl="1"/>
            <a:r>
              <a:rPr lang="en-US" dirty="0" smtClean="0"/>
              <a:t>Call it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StartSC.bash</a:t>
            </a:r>
            <a:endParaRPr lang="en-US" sz="21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Put this into the file (copy/paste from this presentation):</a:t>
            </a:r>
          </a:p>
          <a:p>
            <a:pPr lvl="1">
              <a:buNone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!# /bin/bash</a:t>
            </a:r>
            <a:endParaRPr lang="nl-NL" dirty="0" smtClean="0">
              <a:latin typeface="Courier New" pitchFamily="49" charset="0"/>
              <a:cs typeface="Courier New" pitchFamily="49" charset="0"/>
            </a:endParaRPr>
          </a:p>
          <a:p>
            <a:pPr lvl="1">
              <a:buNone/>
            </a:pPr>
            <a:r>
              <a:rPr lang="nl-NL" dirty="0" err="1" smtClean="0">
                <a:latin typeface="Courier New" pitchFamily="49" charset="0"/>
                <a:cs typeface="Courier New" pitchFamily="49" charset="0"/>
              </a:rPr>
              <a:t>sudo</a:t>
            </a:r>
            <a:r>
              <a:rPr lang="nl-NL" dirty="0" smtClean="0">
                <a:latin typeface="Courier New" pitchFamily="49" charset="0"/>
                <a:cs typeface="Courier New" pitchFamily="49" charset="0"/>
              </a:rPr>
              <a:t> python ~/</a:t>
            </a:r>
            <a:r>
              <a:rPr lang="nl-NL" dirty="0" err="1" smtClean="0">
                <a:latin typeface="Courier New" pitchFamily="49" charset="0"/>
                <a:cs typeface="Courier New" pitchFamily="49" charset="0"/>
              </a:rPr>
              <a:t>scratchClient</a:t>
            </a:r>
            <a:r>
              <a:rPr lang="nl-NL" dirty="0" smtClean="0">
                <a:latin typeface="Courier New" pitchFamily="49" charset="0"/>
                <a:cs typeface="Courier New" pitchFamily="49" charset="0"/>
              </a:rPr>
              <a:t>/</a:t>
            </a:r>
            <a:r>
              <a:rPr lang="nl-NL" dirty="0" err="1" smtClean="0">
                <a:latin typeface="Courier New" pitchFamily="49" charset="0"/>
                <a:cs typeface="Courier New" pitchFamily="49" charset="0"/>
              </a:rPr>
              <a:t>src</a:t>
            </a:r>
            <a:r>
              <a:rPr lang="nl-NL" dirty="0" smtClean="0">
                <a:latin typeface="Courier New" pitchFamily="49" charset="0"/>
                <a:cs typeface="Courier New" pitchFamily="49" charset="0"/>
              </a:rPr>
              <a:t>/</a:t>
            </a:r>
            <a:r>
              <a:rPr lang="nl-NL" dirty="0" err="1" smtClean="0">
                <a:latin typeface="Courier New" pitchFamily="49" charset="0"/>
                <a:cs typeface="Courier New" pitchFamily="49" charset="0"/>
              </a:rPr>
              <a:t>scratchClient.py</a:t>
            </a:r>
            <a:r>
              <a:rPr lang="nl-NL" dirty="0" smtClean="0">
                <a:latin typeface="Courier New" pitchFamily="49" charset="0"/>
                <a:cs typeface="Courier New" pitchFamily="49" charset="0"/>
              </a:rPr>
              <a:t> -c ~/Desktop/</a:t>
            </a:r>
            <a:r>
              <a:rPr lang="nl-NL" dirty="0" err="1" smtClean="0">
                <a:latin typeface="Courier New" pitchFamily="49" charset="0"/>
                <a:cs typeface="Courier New" pitchFamily="49" charset="0"/>
              </a:rPr>
              <a:t>PiAndMore</a:t>
            </a:r>
            <a:r>
              <a:rPr lang="nl-NL" dirty="0" smtClean="0">
                <a:latin typeface="Courier New" pitchFamily="49" charset="0"/>
                <a:cs typeface="Courier New" pitchFamily="49" charset="0"/>
              </a:rPr>
              <a:t>/</a:t>
            </a:r>
            <a:r>
              <a:rPr lang="nl-NL" dirty="0" err="1" smtClean="0">
                <a:latin typeface="Courier New" pitchFamily="49" charset="0"/>
                <a:cs typeface="Courier New" pitchFamily="49" charset="0"/>
              </a:rPr>
              <a:t>PiAndMore.xml</a:t>
            </a:r>
            <a:endParaRPr lang="nl-NL" dirty="0" smtClean="0">
              <a:latin typeface="Courier New" pitchFamily="49" charset="0"/>
              <a:cs typeface="Courier New" pitchFamily="49" charset="0"/>
            </a:endParaRPr>
          </a:p>
          <a:p>
            <a:pPr lvl="1">
              <a:buNone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pause –p “Press Enter to continue”</a:t>
            </a:r>
            <a:endParaRPr lang="nl-NL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Make the file executable (file properties, permissions)</a:t>
            </a:r>
          </a:p>
          <a:p>
            <a:r>
              <a:rPr lang="en-US" dirty="0" smtClean="0"/>
              <a:t>Do you understand what the file does? </a:t>
            </a:r>
          </a:p>
          <a:p>
            <a:pPr lvl="1"/>
            <a:r>
              <a:rPr lang="en-US" dirty="0" smtClean="0"/>
              <a:t>If not, please ask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DAD7-DC19-4A9E-93C3-E71314786426}" type="slidenum">
              <a:rPr lang="nl-NL" smtClean="0"/>
              <a:pPr/>
              <a:t>29</a:t>
            </a:fld>
            <a:endParaRPr lang="nl-NL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C:\Users\M5810video\Pictures\Picasa\Exports\2016-11-27 - Weekendschool Programmeren Les 3\2-P1020534 - kopi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19872" y="195486"/>
            <a:ext cx="2067700" cy="3384376"/>
          </a:xfrm>
          <a:prstGeom prst="rect">
            <a:avLst/>
          </a:prstGeom>
          <a:noFill/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Ergonomics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457200" y="1200151"/>
            <a:ext cx="2818656" cy="3027783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At the </a:t>
            </a:r>
            <a:r>
              <a:rPr lang="en-US" dirty="0" err="1" smtClean="0"/>
              <a:t>Weekendschool</a:t>
            </a:r>
            <a:r>
              <a:rPr lang="en-US" dirty="0" smtClean="0"/>
              <a:t> we teach children 5 golden rules how to sit when using computers:</a:t>
            </a:r>
          </a:p>
          <a:p>
            <a:pPr lvl="1"/>
            <a:r>
              <a:rPr lang="en-US" dirty="0" smtClean="0"/>
              <a:t>Rest your arms on the table in a natural fashion.</a:t>
            </a:r>
          </a:p>
          <a:p>
            <a:pPr lvl="1"/>
            <a:r>
              <a:rPr lang="en-US" dirty="0" smtClean="0"/>
              <a:t>If you do not need the keyboard, move it up and give room to the mouse.</a:t>
            </a:r>
          </a:p>
          <a:p>
            <a:pPr lvl="1"/>
            <a:r>
              <a:rPr lang="en-US" dirty="0" smtClean="0"/>
              <a:t>Have the monitor at arms length.</a:t>
            </a:r>
          </a:p>
          <a:p>
            <a:pPr lvl="1"/>
            <a:r>
              <a:rPr lang="en-US" dirty="0" smtClean="0"/>
              <a:t>Change position (lean forward, backward etc.).</a:t>
            </a:r>
          </a:p>
          <a:p>
            <a:pPr lvl="1"/>
            <a:r>
              <a:rPr lang="en-US" dirty="0" smtClean="0"/>
              <a:t>Frequently stop, walk around and exercise.</a:t>
            </a:r>
            <a:endParaRPr lang="nl-NL" dirty="0"/>
          </a:p>
        </p:txBody>
      </p:sp>
      <p:pic>
        <p:nvPicPr>
          <p:cNvPr id="3074" name="Picture 2" descr="C:\Users\M5810video\Pictures\Picasa\Exports\2016-11-27 - Weekendschool Programmeren Les 3\1-P1020534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580112" y="195485"/>
            <a:ext cx="3336032" cy="4448043"/>
          </a:xfrm>
          <a:prstGeom prst="rect">
            <a:avLst/>
          </a:prstGeom>
          <a:noFill/>
        </p:spPr>
      </p:pic>
      <p:sp>
        <p:nvSpPr>
          <p:cNvPr id="5" name="Tekstvak 4"/>
          <p:cNvSpPr txBox="1"/>
          <p:nvPr/>
        </p:nvSpPr>
        <p:spPr>
          <a:xfrm>
            <a:off x="3491880" y="4155926"/>
            <a:ext cx="20162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To change the height, use the two upper </a:t>
            </a:r>
            <a:r>
              <a:rPr lang="en-US" dirty="0" err="1" smtClean="0"/>
              <a:t>wingnuts</a:t>
            </a:r>
            <a:r>
              <a:rPr lang="en-US" dirty="0" smtClean="0"/>
              <a:t>.</a:t>
            </a:r>
            <a:endParaRPr lang="nl-NL" dirty="0"/>
          </a:p>
        </p:txBody>
      </p:sp>
      <p:cxnSp>
        <p:nvCxnSpPr>
          <p:cNvPr id="7" name="Rechte verbindingslijn met pijl 6"/>
          <p:cNvCxnSpPr/>
          <p:nvPr/>
        </p:nvCxnSpPr>
        <p:spPr>
          <a:xfrm flipV="1">
            <a:off x="3851920" y="2571750"/>
            <a:ext cx="432048" cy="1584176"/>
          </a:xfrm>
          <a:prstGeom prst="straightConnector1">
            <a:avLst/>
          </a:prstGeom>
          <a:ln w="38100">
            <a:solidFill>
              <a:srgbClr val="00CC6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Rechte verbindingslijn met pijl 11"/>
          <p:cNvCxnSpPr/>
          <p:nvPr/>
        </p:nvCxnSpPr>
        <p:spPr>
          <a:xfrm flipH="1" flipV="1">
            <a:off x="4572000" y="2211710"/>
            <a:ext cx="504056" cy="2016224"/>
          </a:xfrm>
          <a:prstGeom prst="straightConnector1">
            <a:avLst/>
          </a:prstGeom>
          <a:ln w="38100">
            <a:solidFill>
              <a:srgbClr val="00CC6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DAD7-DC19-4A9E-93C3-E71314786426}" type="slidenum">
              <a:rPr lang="nl-NL" smtClean="0"/>
              <a:pPr/>
              <a:t>3</a:t>
            </a:fld>
            <a:endParaRPr lang="nl-NL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Bringing things together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000" dirty="0" smtClean="0"/>
              <a:t>Connect the 9 Volt connector to the board and switch on power</a:t>
            </a:r>
          </a:p>
          <a:p>
            <a:r>
              <a:rPr lang="en-US" sz="2000" dirty="0" smtClean="0"/>
              <a:t>Connect the USB connector to the </a:t>
            </a:r>
            <a:r>
              <a:rPr lang="en-US" sz="2000" dirty="0" err="1" smtClean="0"/>
              <a:t>Arduino</a:t>
            </a:r>
            <a:r>
              <a:rPr lang="en-US" sz="2000" dirty="0" smtClean="0"/>
              <a:t> (via the USB hub)</a:t>
            </a:r>
          </a:p>
          <a:p>
            <a:r>
              <a:rPr lang="en-US" sz="2000" dirty="0" smtClean="0"/>
              <a:t>Start </a:t>
            </a:r>
            <a:r>
              <a:rPr lang="en-US" sz="2000" dirty="0" err="1" smtClean="0"/>
              <a:t>scratchClient</a:t>
            </a:r>
            <a:r>
              <a:rPr lang="en-US" sz="2000" dirty="0" smtClean="0"/>
              <a:t> with the script you just made (e.g. double click it and when asked choose </a:t>
            </a:r>
            <a:r>
              <a:rPr lang="en-US" sz="2000" i="1" dirty="0" smtClean="0"/>
              <a:t>Execute in Terminal)</a:t>
            </a:r>
            <a:r>
              <a:rPr lang="en-US" sz="2000" dirty="0" smtClean="0"/>
              <a:t>.</a:t>
            </a:r>
          </a:p>
          <a:p>
            <a:r>
              <a:rPr lang="en-US" sz="2000" dirty="0" smtClean="0"/>
              <a:t>It will complain that it has no connection to Scratch</a:t>
            </a:r>
          </a:p>
          <a:p>
            <a:pPr lvl="1"/>
            <a:r>
              <a:rPr lang="en-US" sz="1600" dirty="0" smtClean="0"/>
              <a:t>Which is logical because Scratch was not started yet.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DAD7-DC19-4A9E-93C3-E71314786426}" type="slidenum">
              <a:rPr lang="nl-NL" smtClean="0"/>
              <a:pPr/>
              <a:t>30</a:t>
            </a:fld>
            <a:endParaRPr lang="nl-NL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the Scratch program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Start Scratch</a:t>
            </a:r>
          </a:p>
          <a:p>
            <a:r>
              <a:rPr lang="en-US" dirty="0" smtClean="0"/>
              <a:t>Enable remote connections</a:t>
            </a:r>
          </a:p>
          <a:p>
            <a:r>
              <a:rPr lang="en-US" dirty="0" smtClean="0"/>
              <a:t>Create the variables</a:t>
            </a:r>
          </a:p>
          <a:p>
            <a:r>
              <a:rPr lang="en-US" dirty="0" smtClean="0"/>
              <a:t>Make the sensors visible</a:t>
            </a:r>
          </a:p>
          <a:p>
            <a:r>
              <a:rPr lang="en-US" dirty="0" smtClean="0"/>
              <a:t>Save the file in the </a:t>
            </a:r>
            <a:r>
              <a:rPr lang="en-US" i="1" dirty="0" err="1" smtClean="0"/>
              <a:t>PiAndMore</a:t>
            </a:r>
            <a:r>
              <a:rPr lang="en-US" dirty="0" smtClean="0"/>
              <a:t> folder on the desktop</a:t>
            </a:r>
          </a:p>
          <a:p>
            <a:pPr lvl="1"/>
            <a:r>
              <a:rPr lang="en-US" dirty="0" smtClean="0"/>
              <a:t>Name does not matter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DAD7-DC19-4A9E-93C3-E71314786426}" type="slidenum">
              <a:rPr lang="nl-NL" smtClean="0"/>
              <a:pPr/>
              <a:t>31</a:t>
            </a:fld>
            <a:endParaRPr lang="nl-NL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Does it work?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If the LED on the </a:t>
            </a:r>
            <a:r>
              <a:rPr lang="en-US" dirty="0" err="1" smtClean="0"/>
              <a:t>Arduino</a:t>
            </a:r>
            <a:r>
              <a:rPr lang="en-US" dirty="0" smtClean="0"/>
              <a:t> is blinking slowly only then the </a:t>
            </a:r>
            <a:r>
              <a:rPr lang="en-US" dirty="0" err="1" smtClean="0"/>
              <a:t>config</a:t>
            </a:r>
            <a:r>
              <a:rPr lang="en-US" dirty="0" smtClean="0"/>
              <a:t> is downloaded and </a:t>
            </a:r>
            <a:r>
              <a:rPr lang="en-US" dirty="0" err="1" smtClean="0"/>
              <a:t>scratchClient</a:t>
            </a:r>
            <a:r>
              <a:rPr lang="en-US" dirty="0" smtClean="0"/>
              <a:t> works.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DAD7-DC19-4A9E-93C3-E71314786426}" type="slidenum">
              <a:rPr lang="nl-NL" smtClean="0"/>
              <a:pPr/>
              <a:t>32</a:t>
            </a:fld>
            <a:endParaRPr lang="nl-NL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Monitor the variables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Open the browser</a:t>
            </a:r>
          </a:p>
          <a:p>
            <a:r>
              <a:rPr lang="en-US" dirty="0" smtClean="0"/>
              <a:t>Type </a:t>
            </a:r>
            <a:r>
              <a:rPr lang="en-US" i="1" dirty="0" smtClean="0"/>
              <a:t>localhost:8080</a:t>
            </a:r>
          </a:p>
          <a:p>
            <a:r>
              <a:rPr lang="en-US" dirty="0" smtClean="0"/>
              <a:t>Click </a:t>
            </a:r>
            <a:r>
              <a:rPr lang="en-US" i="1" dirty="0" smtClean="0"/>
              <a:t>adapters</a:t>
            </a:r>
          </a:p>
          <a:p>
            <a:r>
              <a:rPr lang="en-US" dirty="0" smtClean="0"/>
              <a:t>Note that naming is reversed: </a:t>
            </a:r>
          </a:p>
          <a:p>
            <a:pPr lvl="1"/>
            <a:r>
              <a:rPr lang="en-US" dirty="0" smtClean="0"/>
              <a:t>Output is called input and</a:t>
            </a:r>
          </a:p>
          <a:p>
            <a:pPr lvl="1"/>
            <a:r>
              <a:rPr lang="en-US" dirty="0" smtClean="0"/>
              <a:t>Input is called output</a:t>
            </a:r>
          </a:p>
          <a:p>
            <a:r>
              <a:rPr lang="en-US" dirty="0" smtClean="0"/>
              <a:t>Therefore best refer to the variable names.</a:t>
            </a:r>
          </a:p>
          <a:p>
            <a:r>
              <a:rPr lang="en-US" dirty="0" smtClean="0"/>
              <a:t>You will see that values are only displayed after they have changed (otherwise a question mark (?) is displayed).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DAD7-DC19-4A9E-93C3-E71314786426}" type="slidenum">
              <a:rPr lang="nl-NL" smtClean="0"/>
              <a:pPr/>
              <a:t>33</a:t>
            </a:fld>
            <a:endParaRPr lang="nl-NL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Pulse Width Modulation (PWM)</a:t>
            </a:r>
            <a:endParaRPr lang="nl-NL" dirty="0"/>
          </a:p>
        </p:txBody>
      </p:sp>
      <p:pic>
        <p:nvPicPr>
          <p:cNvPr id="8195" name="Picture 3" descr="C:\Users\M5810video\Documents\Weekendschool\Github\Old\pwm.g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1203598"/>
            <a:ext cx="2959233" cy="3240360"/>
          </a:xfrm>
          <a:prstGeom prst="rect">
            <a:avLst/>
          </a:prstGeom>
          <a:noFill/>
        </p:spPr>
      </p:pic>
      <p:sp>
        <p:nvSpPr>
          <p:cNvPr id="4" name="Tekstvak 3"/>
          <p:cNvSpPr txBox="1"/>
          <p:nvPr/>
        </p:nvSpPr>
        <p:spPr>
          <a:xfrm>
            <a:off x="3923928" y="1635646"/>
            <a:ext cx="453650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7800" indent="-177800">
              <a:buFont typeface="Arial" pitchFamily="34" charset="0"/>
              <a:buChar char="•"/>
            </a:pPr>
            <a:r>
              <a:rPr lang="en-US" dirty="0" smtClean="0"/>
              <a:t>By modulating (changing) the pulse width, the amount of energy fed to the e.g. LED is changed, and hence the intensity with which you see it lighting.</a:t>
            </a:r>
          </a:p>
          <a:p>
            <a:pPr marL="177800" indent="-177800">
              <a:buFont typeface="Arial" pitchFamily="34" charset="0"/>
              <a:buChar char="•"/>
            </a:pPr>
            <a:r>
              <a:rPr lang="en-US" dirty="0" smtClean="0"/>
              <a:t>Note that in practice the LED is blinking some 800 blinks / second. </a:t>
            </a:r>
          </a:p>
          <a:p>
            <a:pPr marL="177800" indent="-177800">
              <a:buFont typeface="Arial" pitchFamily="34" charset="0"/>
              <a:buChar char="•"/>
            </a:pPr>
            <a:r>
              <a:rPr lang="en-US" dirty="0" smtClean="0"/>
              <a:t>However, no human eye can see more than 100 blinks / second.</a:t>
            </a:r>
            <a:endParaRPr lang="nl-NL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DAD7-DC19-4A9E-93C3-E71314786426}" type="slidenum">
              <a:rPr lang="nl-NL" smtClean="0"/>
              <a:pPr/>
              <a:t>34</a:t>
            </a:fld>
            <a:endParaRPr lang="nl-NL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Controlling a servo with PWM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4860032" y="1200151"/>
            <a:ext cx="3826768" cy="3394472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The position of the servo is changed by sending pulses of different width.</a:t>
            </a:r>
          </a:p>
          <a:p>
            <a:r>
              <a:rPr lang="en-US" dirty="0" smtClean="0"/>
              <a:t>The servo looks at the </a:t>
            </a:r>
            <a:r>
              <a:rPr lang="en-US" dirty="0" err="1" smtClean="0"/>
              <a:t>pulsewidth</a:t>
            </a:r>
            <a:r>
              <a:rPr lang="en-US" dirty="0" smtClean="0"/>
              <a:t> and turns as desired.</a:t>
            </a:r>
          </a:p>
          <a:p>
            <a:r>
              <a:rPr lang="en-US" dirty="0" smtClean="0"/>
              <a:t>The servo gets power separately.</a:t>
            </a:r>
            <a:endParaRPr lang="nl-NL" dirty="0" smtClean="0"/>
          </a:p>
          <a:p>
            <a:r>
              <a:rPr lang="en-US" dirty="0" smtClean="0"/>
              <a:t>With a servo, the pulse width modulation is not controlling the amount of energy fed to the servo</a:t>
            </a:r>
          </a:p>
          <a:p>
            <a:r>
              <a:rPr lang="en-US" dirty="0" smtClean="0"/>
              <a:t>With a servo, pulse width modulation is rather a communication protocol.</a:t>
            </a:r>
          </a:p>
        </p:txBody>
      </p:sp>
      <p:pic>
        <p:nvPicPr>
          <p:cNvPr id="7170" name="Picture 2" descr="C:\Users\M5810video\Documents\Weekendschool\Github\Old\pwm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1203598"/>
            <a:ext cx="4054877" cy="3351138"/>
          </a:xfrm>
          <a:prstGeom prst="rect">
            <a:avLst/>
          </a:prstGeom>
          <a:noFill/>
        </p:spPr>
      </p:pic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DAD7-DC19-4A9E-93C3-E71314786426}" type="slidenum">
              <a:rPr lang="nl-NL" smtClean="0"/>
              <a:pPr/>
              <a:t>35</a:t>
            </a:fld>
            <a:endParaRPr lang="nl-NL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Controlling a buzzer with PWM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buzzer will sound if it gets a signal in an audible frequency range.</a:t>
            </a:r>
          </a:p>
          <a:p>
            <a:r>
              <a:rPr lang="en-US" dirty="0" smtClean="0"/>
              <a:t>A PWM signal on </a:t>
            </a:r>
            <a:r>
              <a:rPr lang="en-US" dirty="0" err="1" smtClean="0"/>
              <a:t>Arduino</a:t>
            </a:r>
            <a:r>
              <a:rPr lang="en-US" dirty="0" smtClean="0"/>
              <a:t> gives ca. 800 Hz.</a:t>
            </a:r>
          </a:p>
          <a:p>
            <a:pPr lvl="1"/>
            <a:r>
              <a:rPr lang="en-US" dirty="0" smtClean="0"/>
              <a:t>Different for different pins</a:t>
            </a:r>
          </a:p>
          <a:p>
            <a:r>
              <a:rPr lang="en-US" dirty="0" smtClean="0"/>
              <a:t>You will see that there is not much influence by changing the duty cycle.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DAD7-DC19-4A9E-93C3-E71314786426}" type="slidenum">
              <a:rPr lang="nl-NL" smtClean="0"/>
              <a:pPr/>
              <a:t>36</a:t>
            </a:fld>
            <a:endParaRPr lang="nl-NL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PWM limitations of </a:t>
            </a:r>
            <a:r>
              <a:rPr lang="en-US" dirty="0" err="1" smtClean="0"/>
              <a:t>Arduino</a:t>
            </a:r>
            <a:r>
              <a:rPr lang="en-US" dirty="0" smtClean="0"/>
              <a:t> </a:t>
            </a:r>
            <a:r>
              <a:rPr lang="en-US" sz="2700" dirty="0" smtClean="0"/>
              <a:t>(</a:t>
            </a:r>
            <a:r>
              <a:rPr lang="en-US" sz="2700" dirty="0" err="1" smtClean="0"/>
              <a:t>Nano</a:t>
            </a:r>
            <a:r>
              <a:rPr lang="en-US" sz="2700" dirty="0" smtClean="0"/>
              <a:t> and Uno)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General PWM is available on pins 3, 5, 6, 9, 10, 11</a:t>
            </a:r>
          </a:p>
          <a:p>
            <a:r>
              <a:rPr lang="en-US" dirty="0" smtClean="0"/>
              <a:t>Servo can be configured on those pins, but also on 2, 4, 7, 8, 12</a:t>
            </a:r>
          </a:p>
          <a:p>
            <a:r>
              <a:rPr lang="en-US" dirty="0" smtClean="0"/>
              <a:t>If a servo is configured on any pin, pins 9 and 10 cannot be configured as PWM anymore.</a:t>
            </a:r>
          </a:p>
          <a:p>
            <a:pPr lvl="1"/>
            <a:r>
              <a:rPr lang="en-US" dirty="0" smtClean="0"/>
              <a:t>The </a:t>
            </a:r>
            <a:r>
              <a:rPr lang="en-US" dirty="0" err="1" smtClean="0"/>
              <a:t>config</a:t>
            </a:r>
            <a:r>
              <a:rPr lang="en-US" dirty="0" smtClean="0"/>
              <a:t> tool will warn you if you do it wrongly.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DAD7-DC19-4A9E-93C3-E71314786426}" type="slidenum">
              <a:rPr lang="nl-NL" smtClean="0"/>
              <a:pPr/>
              <a:t>37</a:t>
            </a:fld>
            <a:endParaRPr lang="nl-NL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Update the </a:t>
            </a:r>
            <a:r>
              <a:rPr lang="en-US" dirty="0" err="1" smtClean="0"/>
              <a:t>config</a:t>
            </a:r>
            <a:r>
              <a:rPr lang="en-US" dirty="0" smtClean="0"/>
              <a:t> file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Configure the names for the next pins</a:t>
            </a:r>
          </a:p>
          <a:p>
            <a:r>
              <a:rPr lang="en-US" dirty="0" smtClean="0"/>
              <a:t>Go to the tool window that is still open</a:t>
            </a:r>
          </a:p>
          <a:p>
            <a:r>
              <a:rPr lang="en-US" dirty="0" smtClean="0"/>
              <a:t>Put these names in: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DAD7-DC19-4A9E-93C3-E71314786426}" type="slidenum">
              <a:rPr lang="nl-NL" smtClean="0"/>
              <a:pPr/>
              <a:t>38</a:t>
            </a:fld>
            <a:endParaRPr lang="nl-NL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servo setup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DAD7-DC19-4A9E-93C3-E71314786426}" type="slidenum">
              <a:rPr lang="nl-NL" smtClean="0"/>
              <a:pPr/>
              <a:t>39</a:t>
            </a:fld>
            <a:endParaRPr lang="nl-NL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Workshop </a:t>
            </a:r>
            <a:r>
              <a:rPr lang="en-US" dirty="0" err="1" smtClean="0"/>
              <a:t>organisation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467544" y="1059582"/>
            <a:ext cx="3970784" cy="3394472"/>
          </a:xfrm>
        </p:spPr>
        <p:txBody>
          <a:bodyPr>
            <a:normAutofit fontScale="92500" lnSpcReduction="20000"/>
          </a:bodyPr>
          <a:lstStyle/>
          <a:p>
            <a:r>
              <a:rPr lang="en-US" sz="2000" dirty="0" smtClean="0"/>
              <a:t>Welcome and introduction presentation (10 min).</a:t>
            </a:r>
          </a:p>
          <a:p>
            <a:r>
              <a:rPr lang="en-US" sz="2000" dirty="0" smtClean="0"/>
              <a:t>After that everyone will work at his or her own pace.</a:t>
            </a:r>
          </a:p>
          <a:p>
            <a:r>
              <a:rPr lang="en-US" sz="2000" dirty="0" smtClean="0"/>
              <a:t>At times we will present for 5 minutes to explain a next concept.</a:t>
            </a:r>
          </a:p>
          <a:p>
            <a:r>
              <a:rPr lang="en-US" sz="2000" dirty="0" smtClean="0"/>
              <a:t>Language: English, but help in German available.</a:t>
            </a:r>
          </a:p>
          <a:p>
            <a:r>
              <a:rPr lang="en-US" sz="2000" dirty="0" smtClean="0"/>
              <a:t>At the end copy the material you created to your USB stick (if you want)</a:t>
            </a:r>
          </a:p>
          <a:p>
            <a:r>
              <a:rPr lang="en-US" sz="2000" dirty="0" smtClean="0"/>
              <a:t>Cleanup.</a:t>
            </a:r>
            <a:endParaRPr lang="nl-NL" sz="2000" dirty="0"/>
          </a:p>
        </p:txBody>
      </p:sp>
      <p:sp>
        <p:nvSpPr>
          <p:cNvPr id="4" name="Tijdelijke aanduiding voor inhoud 2"/>
          <p:cNvSpPr txBox="1">
            <a:spLocks/>
          </p:cNvSpPr>
          <p:nvPr/>
        </p:nvSpPr>
        <p:spPr>
          <a:xfrm>
            <a:off x="4644008" y="1059582"/>
            <a:ext cx="3970784" cy="3744416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/>
          <a:p>
            <a:pPr marL="179388" marR="0" lvl="0" indent="-179388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The major steps:</a:t>
            </a:r>
          </a:p>
          <a:p>
            <a:pPr marL="361950" lvl="1" indent="-190500">
              <a:spcBef>
                <a:spcPct val="20000"/>
              </a:spcBef>
              <a:buFont typeface="+mj-lt"/>
              <a:buAutoNum type="arabicPeriod"/>
            </a:pPr>
            <a:r>
              <a:rPr lang="en-US" sz="2000" noProof="0" dirty="0" smtClean="0"/>
              <a:t>Get a working hardware and </a:t>
            </a:r>
            <a:r>
              <a:rPr lang="en-US" sz="2000" noProof="0" dirty="0" err="1" smtClean="0"/>
              <a:t>scratchClient</a:t>
            </a:r>
            <a:r>
              <a:rPr lang="en-US" sz="2000" noProof="0" dirty="0" smtClean="0"/>
              <a:t> </a:t>
            </a:r>
            <a:r>
              <a:rPr lang="en-US" sz="2000" noProof="0" dirty="0" err="1" smtClean="0"/>
              <a:t>config</a:t>
            </a:r>
            <a:r>
              <a:rPr lang="en-US" sz="2000" noProof="0" dirty="0" smtClean="0"/>
              <a:t> using a Scratch test program.</a:t>
            </a:r>
          </a:p>
          <a:p>
            <a:pPr marL="361950" lvl="1" indent="-190500">
              <a:spcBef>
                <a:spcPct val="20000"/>
              </a:spcBef>
              <a:buFont typeface="+mj-lt"/>
              <a:buAutoNum type="arabicPeriod"/>
            </a:pPr>
            <a:r>
              <a:rPr lang="en-US" sz="2000" noProof="0" dirty="0" smtClean="0"/>
              <a:t>Update </a:t>
            </a:r>
            <a:r>
              <a:rPr lang="en-US" sz="2000" noProof="0" dirty="0" err="1" smtClean="0"/>
              <a:t>scratchClient</a:t>
            </a:r>
            <a:r>
              <a:rPr lang="en-US" sz="2000" noProof="0" dirty="0" smtClean="0"/>
              <a:t> </a:t>
            </a:r>
            <a:r>
              <a:rPr lang="en-US" sz="2000" noProof="0" dirty="0" err="1" smtClean="0"/>
              <a:t>config</a:t>
            </a:r>
            <a:r>
              <a:rPr lang="en-US" sz="2000" noProof="0" dirty="0" smtClean="0"/>
              <a:t> (moving to other GPIO pins)</a:t>
            </a:r>
          </a:p>
          <a:p>
            <a:pPr marL="361950" lvl="1" indent="-190500">
              <a:spcBef>
                <a:spcPct val="20000"/>
              </a:spcBef>
              <a:buFont typeface="+mj-lt"/>
              <a:buAutoNum type="arabicPeriod"/>
            </a:pPr>
            <a:r>
              <a:rPr lang="en-US" sz="2000" dirty="0" smtClean="0"/>
              <a:t>Write your own Scratch program to access the board.</a:t>
            </a:r>
          </a:p>
          <a:p>
            <a:pPr marL="361950" lvl="1" indent="-190500">
              <a:spcBef>
                <a:spcPct val="20000"/>
              </a:spcBef>
              <a:buFont typeface="+mj-lt"/>
              <a:buAutoNum type="arabicPeriod"/>
            </a:pPr>
            <a:r>
              <a:rPr lang="en-US" sz="2000" dirty="0" smtClean="0"/>
              <a:t>Add more hardware (buzzer, tri-color LED, button, joy stick) and adapt </a:t>
            </a:r>
            <a:r>
              <a:rPr lang="en-US" sz="2000" dirty="0" err="1" smtClean="0"/>
              <a:t>scratchClient</a:t>
            </a:r>
            <a:r>
              <a:rPr lang="en-US" sz="2000" dirty="0" smtClean="0"/>
              <a:t> </a:t>
            </a:r>
            <a:r>
              <a:rPr lang="en-US" sz="2000" dirty="0" err="1" smtClean="0"/>
              <a:t>config</a:t>
            </a:r>
            <a:r>
              <a:rPr lang="en-US" sz="2000" dirty="0" smtClean="0"/>
              <a:t> and adapt the Scratch program.</a:t>
            </a:r>
          </a:p>
          <a:p>
            <a:pPr marL="361950" lvl="1" indent="-190500">
              <a:spcBef>
                <a:spcPct val="20000"/>
              </a:spcBef>
              <a:buFont typeface="+mj-lt"/>
              <a:buAutoNum type="arabicPeriod"/>
            </a:pPr>
            <a:r>
              <a:rPr lang="en-US" sz="2000" noProof="0" dirty="0" smtClean="0"/>
              <a:t>If you want: have a look at the game used at the </a:t>
            </a:r>
            <a:r>
              <a:rPr lang="en-US" sz="2000" noProof="0" dirty="0" err="1" smtClean="0"/>
              <a:t>Weekendschool</a:t>
            </a:r>
            <a:r>
              <a:rPr lang="en-US" sz="2000" dirty="0" smtClean="0"/>
              <a:t> and program a bit yourself (but it is still in Dutch </a:t>
            </a:r>
            <a:r>
              <a:rPr lang="en-US" sz="2000" dirty="0" smtClean="0">
                <a:sym typeface="Wingdings" pitchFamily="2" charset="2"/>
              </a:rPr>
              <a:t> )</a:t>
            </a:r>
            <a:endParaRPr lang="en-US" sz="2000" dirty="0" smtClean="0"/>
          </a:p>
          <a:p>
            <a:pPr marL="450850" lvl="2" indent="12700">
              <a:spcBef>
                <a:spcPct val="20000"/>
              </a:spcBef>
            </a:pPr>
            <a:r>
              <a:rPr lang="en-US" sz="1900" noProof="0" dirty="0" smtClean="0"/>
              <a:t>Start latest 30 minutes before the end of the workshop.</a:t>
            </a: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DAD7-DC19-4A9E-93C3-E71314786426}" type="slidenum">
              <a:rPr lang="nl-NL" smtClean="0"/>
              <a:pPr/>
              <a:t>4</a:t>
            </a:fld>
            <a:endParaRPr lang="nl-NL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Dimming a LED with PWM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Put the green LED in the right place.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DAD7-DC19-4A9E-93C3-E71314786426}" type="slidenum">
              <a:rPr lang="nl-NL" smtClean="0"/>
              <a:pPr/>
              <a:t>40</a:t>
            </a:fld>
            <a:endParaRPr lang="nl-NL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Controlling a buzzer with PWM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Put the green LED in the right place.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DAD7-DC19-4A9E-93C3-E71314786426}" type="slidenum">
              <a:rPr lang="nl-NL" smtClean="0"/>
              <a:pPr/>
              <a:t>41</a:t>
            </a:fld>
            <a:endParaRPr lang="nl-NL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Restart </a:t>
            </a:r>
            <a:r>
              <a:rPr lang="en-US" dirty="0" err="1" smtClean="0"/>
              <a:t>scratchClient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After each change of the </a:t>
            </a:r>
            <a:r>
              <a:rPr lang="en-US" dirty="0" err="1" smtClean="0"/>
              <a:t>config</a:t>
            </a:r>
            <a:r>
              <a:rPr lang="en-US" dirty="0" smtClean="0"/>
              <a:t> file</a:t>
            </a:r>
          </a:p>
          <a:p>
            <a:pPr lvl="1"/>
            <a:r>
              <a:rPr lang="en-US" dirty="0" smtClean="0"/>
              <a:t>You must restart </a:t>
            </a:r>
            <a:r>
              <a:rPr lang="en-US" dirty="0" err="1" smtClean="0"/>
              <a:t>scratchClient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If you are monitoring the variables in the browser, you must refresh (press F5).</a:t>
            </a:r>
          </a:p>
          <a:p>
            <a:r>
              <a:rPr lang="en-US" dirty="0" smtClean="0"/>
              <a:t>Stop </a:t>
            </a:r>
            <a:r>
              <a:rPr lang="en-US" dirty="0" err="1" smtClean="0"/>
              <a:t>scratchClient</a:t>
            </a:r>
            <a:r>
              <a:rPr lang="en-US" dirty="0" smtClean="0"/>
              <a:t>. </a:t>
            </a:r>
          </a:p>
          <a:p>
            <a:pPr lvl="1"/>
            <a:r>
              <a:rPr lang="en-US" dirty="0" smtClean="0"/>
              <a:t>Just close the window</a:t>
            </a:r>
          </a:p>
          <a:p>
            <a:r>
              <a:rPr lang="en-US" dirty="0" smtClean="0"/>
              <a:t>Restart </a:t>
            </a:r>
            <a:r>
              <a:rPr lang="en-US" dirty="0" err="1" smtClean="0"/>
              <a:t>scratchClient</a:t>
            </a:r>
            <a:r>
              <a:rPr lang="en-US" dirty="0" smtClean="0"/>
              <a:t> by double clicking the </a:t>
            </a:r>
            <a:r>
              <a:rPr lang="en-US" i="1" dirty="0" smtClean="0"/>
              <a:t>StartSC.sh</a:t>
            </a:r>
            <a:r>
              <a:rPr lang="en-US" dirty="0" smtClean="0"/>
              <a:t> file.</a:t>
            </a:r>
          </a:p>
          <a:p>
            <a:pPr lvl="1"/>
            <a:r>
              <a:rPr lang="en-US" dirty="0" smtClean="0"/>
              <a:t>And then refresh the browser if you are monitoring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DAD7-DC19-4A9E-93C3-E71314786426}" type="slidenum">
              <a:rPr lang="nl-NL" smtClean="0"/>
              <a:pPr/>
              <a:t>42</a:t>
            </a:fld>
            <a:endParaRPr lang="nl-NL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Make the new variables in Scratch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Make the variables</a:t>
            </a:r>
          </a:p>
          <a:p>
            <a:pPr lvl="1"/>
            <a:r>
              <a:rPr lang="en-US" dirty="0" smtClean="0"/>
              <a:t>Servo1 for the servo</a:t>
            </a:r>
          </a:p>
          <a:p>
            <a:pPr lvl="1"/>
            <a:r>
              <a:rPr lang="en-US" dirty="0" err="1" smtClean="0"/>
              <a:t>GreenLed</a:t>
            </a:r>
            <a:r>
              <a:rPr lang="en-US" dirty="0" smtClean="0"/>
              <a:t> for the LED</a:t>
            </a:r>
          </a:p>
          <a:p>
            <a:pPr lvl="1"/>
            <a:r>
              <a:rPr lang="en-US" dirty="0" smtClean="0"/>
              <a:t>Buzzer for the buzzer</a:t>
            </a:r>
            <a:endParaRPr lang="nl-NL" dirty="0" smtClean="0"/>
          </a:p>
          <a:p>
            <a:r>
              <a:rPr lang="en-US" dirty="0" smtClean="0"/>
              <a:t>Make the extra sensor visible </a:t>
            </a:r>
          </a:p>
          <a:p>
            <a:pPr lvl="1"/>
            <a:r>
              <a:rPr lang="en-US" dirty="0" err="1" smtClean="0"/>
              <a:t>Potmeter</a:t>
            </a:r>
            <a:r>
              <a:rPr lang="en-US" dirty="0" smtClean="0"/>
              <a:t> for the potentiometer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DAD7-DC19-4A9E-93C3-E71314786426}" type="slidenum">
              <a:rPr lang="nl-NL" smtClean="0"/>
              <a:pPr/>
              <a:t>43</a:t>
            </a:fld>
            <a:endParaRPr lang="nl-NL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whether it works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Change in Scratch the value of the variables that you just made.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DAD7-DC19-4A9E-93C3-E71314786426}" type="slidenum">
              <a:rPr lang="nl-NL" smtClean="0"/>
              <a:pPr/>
              <a:t>44</a:t>
            </a:fld>
            <a:endParaRPr lang="nl-NL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Analog input </a:t>
            </a:r>
            <a:endParaRPr lang="nl-NL" dirty="0"/>
          </a:p>
        </p:txBody>
      </p:sp>
      <p:pic>
        <p:nvPicPr>
          <p:cNvPr id="9218" name="Picture 2" descr="C:\Users\M5810video\Documents\Weekendschool\Pi And More\PiAndMore WS potmeter_bb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1131590"/>
            <a:ext cx="5029200" cy="3810000"/>
          </a:xfrm>
          <a:prstGeom prst="rect">
            <a:avLst/>
          </a:prstGeom>
          <a:noFill/>
        </p:spPr>
      </p:pic>
      <p:pic>
        <p:nvPicPr>
          <p:cNvPr id="5" name="Picture 2" descr="C:\Users\M5810video\Documents\Weekendschool\Pi And More\Funduino shield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10800000">
            <a:off x="5148064" y="483518"/>
            <a:ext cx="3495367" cy="3071044"/>
          </a:xfrm>
          <a:prstGeom prst="rect">
            <a:avLst/>
          </a:prstGeom>
          <a:noFill/>
        </p:spPr>
      </p:pic>
      <p:cxnSp>
        <p:nvCxnSpPr>
          <p:cNvPr id="7" name="Rechte verbindingslijn 6"/>
          <p:cNvCxnSpPr/>
          <p:nvPr/>
        </p:nvCxnSpPr>
        <p:spPr>
          <a:xfrm flipV="1">
            <a:off x="1331640" y="962174"/>
            <a:ext cx="5256584" cy="2448272"/>
          </a:xfrm>
          <a:prstGeom prst="line">
            <a:avLst/>
          </a:prstGeom>
          <a:ln w="38100">
            <a:solidFill>
              <a:srgbClr val="00CC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kstvak 10"/>
          <p:cNvSpPr txBox="1"/>
          <p:nvPr/>
        </p:nvSpPr>
        <p:spPr>
          <a:xfrm>
            <a:off x="2699792" y="1059582"/>
            <a:ext cx="19442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Note: only the additional wires are shown.</a:t>
            </a:r>
            <a:endParaRPr lang="nl-NL" dirty="0"/>
          </a:p>
        </p:txBody>
      </p:sp>
      <p:sp>
        <p:nvSpPr>
          <p:cNvPr id="8" name="Lijntoelichting 1 7"/>
          <p:cNvSpPr/>
          <p:nvPr/>
        </p:nvSpPr>
        <p:spPr>
          <a:xfrm>
            <a:off x="2627784" y="3939902"/>
            <a:ext cx="1656184" cy="1080120"/>
          </a:xfrm>
          <a:prstGeom prst="borderCallout1">
            <a:avLst>
              <a:gd name="adj1" fmla="val 18750"/>
              <a:gd name="adj2" fmla="val -8333"/>
              <a:gd name="adj3" fmla="val -48585"/>
              <a:gd name="adj4" fmla="val -4293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 </a:t>
            </a:r>
            <a:r>
              <a:rPr lang="en-US" dirty="0" err="1" smtClean="0"/>
              <a:t>kOhm</a:t>
            </a:r>
            <a:r>
              <a:rPr lang="en-US" dirty="0" smtClean="0"/>
              <a:t> resistor – one of the tiny ones in the box</a:t>
            </a:r>
            <a:endParaRPr lang="nl-NL" dirty="0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DAD7-DC19-4A9E-93C3-E71314786426}" type="slidenum">
              <a:rPr lang="nl-NL" smtClean="0"/>
              <a:pPr/>
              <a:t>45</a:t>
            </a:fld>
            <a:endParaRPr lang="nl-NL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Adapt Scratch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Make the sensor </a:t>
            </a:r>
            <a:r>
              <a:rPr lang="en-US" i="1" dirty="0" err="1" smtClean="0"/>
              <a:t>Potmeter</a:t>
            </a:r>
            <a:r>
              <a:rPr lang="en-US" dirty="0" smtClean="0"/>
              <a:t> visible.</a:t>
            </a:r>
          </a:p>
          <a:p>
            <a:r>
              <a:rPr lang="en-US" dirty="0" smtClean="0"/>
              <a:t>Make some code that takes the potentiometer reading (between 0 and 1024) and transforms it into the range 0 to 255 (so divide by 4) and set the value of </a:t>
            </a:r>
            <a:r>
              <a:rPr lang="en-US" dirty="0" err="1" smtClean="0"/>
              <a:t>GreenLED</a:t>
            </a:r>
            <a:r>
              <a:rPr lang="en-US" dirty="0" smtClean="0"/>
              <a:t>.</a:t>
            </a:r>
          </a:p>
          <a:p>
            <a:r>
              <a:rPr lang="en-US" dirty="0" smtClean="0"/>
              <a:t>Try out whether turning the </a:t>
            </a:r>
            <a:r>
              <a:rPr lang="en-US" dirty="0" err="1" smtClean="0"/>
              <a:t>potmeter</a:t>
            </a:r>
            <a:r>
              <a:rPr lang="en-US" dirty="0" smtClean="0"/>
              <a:t> changes the LED intensity.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DAD7-DC19-4A9E-93C3-E71314786426}" type="slidenum">
              <a:rPr lang="nl-NL" smtClean="0"/>
              <a:pPr/>
              <a:t>46</a:t>
            </a:fld>
            <a:endParaRPr lang="nl-NL"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 you want to save your setup?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If you brought your own USB stick, then connect it and copy the </a:t>
            </a:r>
            <a:r>
              <a:rPr lang="en-US" dirty="0" err="1" smtClean="0"/>
              <a:t>PiAndMore</a:t>
            </a:r>
            <a:r>
              <a:rPr lang="en-US" dirty="0" smtClean="0"/>
              <a:t> folder on the desktop</a:t>
            </a:r>
          </a:p>
          <a:p>
            <a:r>
              <a:rPr lang="en-US" dirty="0" smtClean="0"/>
              <a:t>The rest of the material you can download from </a:t>
            </a:r>
            <a:r>
              <a:rPr lang="en-US" dirty="0" err="1" smtClean="0"/>
              <a:t>github</a:t>
            </a:r>
            <a:r>
              <a:rPr lang="en-US" dirty="0" smtClean="0"/>
              <a:t>.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DAD7-DC19-4A9E-93C3-E71314786426}" type="slidenum">
              <a:rPr lang="nl-NL" smtClean="0"/>
              <a:pPr/>
              <a:t>47</a:t>
            </a:fld>
            <a:endParaRPr lang="nl-NL"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hoek 4"/>
          <p:cNvSpPr/>
          <p:nvPr/>
        </p:nvSpPr>
        <p:spPr>
          <a:xfrm>
            <a:off x="395536" y="1131590"/>
            <a:ext cx="7992888" cy="64807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information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531839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All workshop material</a:t>
            </a:r>
          </a:p>
          <a:p>
            <a:pPr lvl="1"/>
            <a:r>
              <a:rPr lang="en-US" dirty="0" smtClean="0">
                <a:hlinkClick r:id="rId2"/>
              </a:rPr>
              <a:t>www.github.com</a:t>
            </a:r>
            <a:r>
              <a:rPr lang="en-US" dirty="0" smtClean="0"/>
              <a:t> and search for </a:t>
            </a:r>
            <a:r>
              <a:rPr lang="en-US" i="1" dirty="0" err="1" smtClean="0"/>
              <a:t>Weekendschool</a:t>
            </a:r>
            <a:r>
              <a:rPr lang="en-US" dirty="0" smtClean="0"/>
              <a:t> or for </a:t>
            </a:r>
            <a:r>
              <a:rPr lang="en-US" i="1" dirty="0" err="1" smtClean="0"/>
              <a:t>PiAndMore</a:t>
            </a:r>
            <a:endParaRPr lang="en-US" i="1" dirty="0" smtClean="0"/>
          </a:p>
          <a:p>
            <a:r>
              <a:rPr lang="en-US" dirty="0" err="1" smtClean="0"/>
              <a:t>scratchClient</a:t>
            </a:r>
            <a:endParaRPr lang="en-US" dirty="0" smtClean="0"/>
          </a:p>
          <a:p>
            <a:pPr lvl="1"/>
            <a:r>
              <a:rPr lang="nl-NL" dirty="0" smtClean="0">
                <a:hlinkClick r:id="rId3"/>
              </a:rPr>
              <a:t>http://heppg.de/ikg/wordpress/?page_id=6</a:t>
            </a:r>
            <a:endParaRPr lang="nl-NL" dirty="0" smtClean="0"/>
          </a:p>
          <a:p>
            <a:r>
              <a:rPr lang="en-US" dirty="0" smtClean="0"/>
              <a:t>Scratch</a:t>
            </a:r>
          </a:p>
          <a:p>
            <a:pPr lvl="1"/>
            <a:r>
              <a:rPr lang="nl-NL" dirty="0" smtClean="0">
                <a:hlinkClick r:id="rId4"/>
              </a:rPr>
              <a:t>https://scratch.mit.edu/</a:t>
            </a:r>
            <a:endParaRPr lang="nl-NL" dirty="0" smtClean="0"/>
          </a:p>
          <a:p>
            <a:r>
              <a:rPr lang="en-US" dirty="0" smtClean="0"/>
              <a:t>Scratch on Raspberry Pi</a:t>
            </a:r>
          </a:p>
          <a:p>
            <a:pPr lvl="1"/>
            <a:r>
              <a:rPr lang="nl-NL" dirty="0" smtClean="0">
                <a:hlinkClick r:id="rId5"/>
              </a:rPr>
              <a:t>https://www.raspberrypi.org/forums/viewforum.php?f=77</a:t>
            </a:r>
            <a:endParaRPr lang="en-US" dirty="0" smtClean="0"/>
          </a:p>
          <a:p>
            <a:r>
              <a:rPr lang="en-US" dirty="0" smtClean="0"/>
              <a:t>Raspberry Pi</a:t>
            </a:r>
          </a:p>
          <a:p>
            <a:pPr lvl="1"/>
            <a:r>
              <a:rPr lang="nl-NL" dirty="0" smtClean="0">
                <a:hlinkClick r:id="rId6"/>
              </a:rPr>
              <a:t>https://www.raspberrypi.org/</a:t>
            </a:r>
            <a:endParaRPr lang="nl-NL" dirty="0" smtClean="0"/>
          </a:p>
          <a:p>
            <a:r>
              <a:rPr lang="en-US" dirty="0" err="1" smtClean="0"/>
              <a:t>Arduino</a:t>
            </a:r>
            <a:endParaRPr lang="en-US" dirty="0" smtClean="0"/>
          </a:p>
          <a:p>
            <a:pPr lvl="1"/>
            <a:r>
              <a:rPr lang="nl-NL" dirty="0" smtClean="0">
                <a:hlinkClick r:id="rId7"/>
              </a:rPr>
              <a:t>https://www.arduino.cc/</a:t>
            </a:r>
            <a:endParaRPr lang="nl-NL" dirty="0" smtClean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DAD7-DC19-4A9E-93C3-E71314786426}" type="slidenum">
              <a:rPr lang="nl-NL" smtClean="0"/>
              <a:pPr/>
              <a:t>48</a:t>
            </a:fld>
            <a:endParaRPr lang="nl-NL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3568" y="51470"/>
            <a:ext cx="7772400" cy="3096344"/>
          </a:xfrm>
        </p:spPr>
        <p:txBody>
          <a:bodyPr>
            <a:normAutofit fontScale="90000"/>
          </a:bodyPr>
          <a:lstStyle/>
          <a:p>
            <a:pPr algn="ctr"/>
            <a:r>
              <a:rPr lang="nl-NL" dirty="0" err="1" smtClean="0"/>
              <a:t>Physical</a:t>
            </a:r>
            <a:r>
              <a:rPr lang="nl-NL" dirty="0" smtClean="0"/>
              <a:t> </a:t>
            </a:r>
            <a:r>
              <a:rPr lang="nl-NL" dirty="0" err="1" smtClean="0"/>
              <a:t>computing</a:t>
            </a:r>
            <a:r>
              <a:rPr lang="nl-NL" dirty="0" smtClean="0"/>
              <a:t> </a:t>
            </a:r>
            <a:r>
              <a:rPr lang="nl-NL" dirty="0" err="1" smtClean="0"/>
              <a:t>from</a:t>
            </a:r>
            <a:r>
              <a:rPr lang="nl-NL" dirty="0" smtClean="0"/>
              <a:t> Scratch </a:t>
            </a:r>
            <a:r>
              <a:rPr lang="nl-NL" dirty="0" err="1" smtClean="0"/>
              <a:t>using</a:t>
            </a:r>
            <a:r>
              <a:rPr lang="nl-NL" dirty="0" smtClean="0"/>
              <a:t> </a:t>
            </a:r>
            <a:r>
              <a:rPr lang="nl-NL" dirty="0" err="1" smtClean="0"/>
              <a:t>scratchClient</a:t>
            </a:r>
            <a:r>
              <a:rPr lang="nl-NL" dirty="0" smtClean="0"/>
              <a:t> – </a:t>
            </a:r>
            <a:r>
              <a:rPr lang="nl-NL" b="1" dirty="0" err="1" smtClean="0"/>
              <a:t>Advanced</a:t>
            </a:r>
            <a:r>
              <a:rPr lang="nl-NL" b="1" dirty="0" smtClean="0"/>
              <a:t/>
            </a:r>
            <a:br>
              <a:rPr lang="nl-NL" b="1" dirty="0" smtClean="0"/>
            </a:br>
            <a:r>
              <a:rPr lang="nl-NL" dirty="0" smtClean="0"/>
              <a:t/>
            </a:r>
            <a:br>
              <a:rPr lang="nl-NL" dirty="0" smtClean="0"/>
            </a:br>
            <a:r>
              <a:rPr lang="en-US" sz="3600" i="1" dirty="0" smtClean="0"/>
              <a:t>Co</a:t>
            </a:r>
            <a:r>
              <a:rPr lang="nl-NL" sz="3600" i="1" dirty="0" err="1" smtClean="0"/>
              <a:t>ntrol</a:t>
            </a:r>
            <a:r>
              <a:rPr lang="nl-NL" sz="3600" i="1" dirty="0" smtClean="0"/>
              <a:t> </a:t>
            </a:r>
            <a:r>
              <a:rPr lang="nl-NL" sz="3600" i="1" dirty="0" err="1" smtClean="0"/>
              <a:t>servos</a:t>
            </a:r>
            <a:r>
              <a:rPr lang="nl-NL" sz="3600" i="1" dirty="0" smtClean="0"/>
              <a:t>, </a:t>
            </a:r>
            <a:r>
              <a:rPr lang="nl-NL" sz="3600" i="1" dirty="0" err="1" smtClean="0"/>
              <a:t>LEDs</a:t>
            </a:r>
            <a:r>
              <a:rPr lang="nl-NL" sz="3600" i="1" dirty="0" smtClean="0"/>
              <a:t> and more </a:t>
            </a:r>
            <a:r>
              <a:rPr lang="nl-NL" sz="3600" i="1" dirty="0" err="1" smtClean="0"/>
              <a:t>from</a:t>
            </a:r>
            <a:r>
              <a:rPr lang="nl-NL" sz="3600" i="1" dirty="0" smtClean="0"/>
              <a:t> Scratch </a:t>
            </a:r>
            <a:r>
              <a:rPr lang="nl-NL" sz="3600" i="1" dirty="0" err="1" smtClean="0"/>
              <a:t>using</a:t>
            </a:r>
            <a:r>
              <a:rPr lang="nl-NL" sz="3600" i="1" dirty="0" smtClean="0"/>
              <a:t> </a:t>
            </a:r>
            <a:r>
              <a:rPr lang="nl-NL" sz="3600" i="1" dirty="0" err="1" smtClean="0"/>
              <a:t>RPi</a:t>
            </a:r>
            <a:r>
              <a:rPr lang="nl-NL" sz="3600" i="1" dirty="0" smtClean="0"/>
              <a:t>, </a:t>
            </a:r>
            <a:r>
              <a:rPr lang="nl-NL" sz="3600" i="1" dirty="0" err="1" smtClean="0"/>
              <a:t>Arduino</a:t>
            </a:r>
            <a:r>
              <a:rPr lang="nl-NL" sz="3600" i="1" dirty="0" smtClean="0"/>
              <a:t>, </a:t>
            </a:r>
            <a:r>
              <a:rPr lang="nl-NL" sz="3600" i="1" dirty="0" err="1" smtClean="0"/>
              <a:t>scratchClient</a:t>
            </a:r>
            <a:endParaRPr lang="nl-NL" i="1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331640" y="3435846"/>
            <a:ext cx="6400800" cy="1314450"/>
          </a:xfrm>
        </p:spPr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Hans de </a:t>
            </a:r>
            <a:r>
              <a:rPr lang="en-US" dirty="0" err="1" smtClean="0">
                <a:solidFill>
                  <a:schemeClr val="bg1"/>
                </a:solidFill>
              </a:rPr>
              <a:t>Jong</a:t>
            </a:r>
            <a:r>
              <a:rPr lang="en-US" dirty="0" smtClean="0">
                <a:solidFill>
                  <a:schemeClr val="bg1"/>
                </a:solidFill>
              </a:rPr>
              <a:t> &amp; Gerhard </a:t>
            </a:r>
            <a:r>
              <a:rPr lang="en-US" dirty="0" err="1" smtClean="0">
                <a:solidFill>
                  <a:schemeClr val="bg1"/>
                </a:solidFill>
              </a:rPr>
              <a:t>Hepp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Pi And More 10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Trier – 24 June 2017 </a:t>
            </a:r>
            <a:endParaRPr lang="nl-NL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457200" y="987574"/>
            <a:ext cx="8229600" cy="3607049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At the end of today you should be able to:</a:t>
            </a:r>
          </a:p>
          <a:p>
            <a:pPr lvl="1"/>
            <a:r>
              <a:rPr lang="en-US" dirty="0" smtClean="0"/>
              <a:t>Reproduce the setup at home (provided you have the hardware </a:t>
            </a:r>
            <a:r>
              <a:rPr lang="en-US" dirty="0" smtClean="0">
                <a:sym typeface="Wingdings" pitchFamily="2" charset="2"/>
              </a:rPr>
              <a:t> )</a:t>
            </a:r>
          </a:p>
          <a:p>
            <a:pPr lvl="1"/>
            <a:r>
              <a:rPr lang="en-US" dirty="0" smtClean="0">
                <a:sym typeface="Wingdings" pitchFamily="2" charset="2"/>
              </a:rPr>
              <a:t>Understand</a:t>
            </a:r>
          </a:p>
          <a:p>
            <a:pPr lvl="2"/>
            <a:r>
              <a:rPr lang="en-US" dirty="0" smtClean="0">
                <a:sym typeface="Wingdings" pitchFamily="2" charset="2"/>
              </a:rPr>
              <a:t>Digital output (e.g. lighting a LED)</a:t>
            </a:r>
          </a:p>
          <a:p>
            <a:pPr lvl="2"/>
            <a:r>
              <a:rPr lang="en-US" dirty="0" smtClean="0"/>
              <a:t>Digital input (e.g. sensing a button)</a:t>
            </a:r>
          </a:p>
          <a:p>
            <a:pPr lvl="2"/>
            <a:r>
              <a:rPr lang="en-US" dirty="0" smtClean="0"/>
              <a:t>Analog input (e.g. from a potentiometer)</a:t>
            </a:r>
          </a:p>
          <a:p>
            <a:pPr lvl="2"/>
            <a:r>
              <a:rPr lang="en-US" dirty="0" smtClean="0"/>
              <a:t>Pulse Width Modulation (PWM) </a:t>
            </a:r>
          </a:p>
          <a:p>
            <a:pPr lvl="3"/>
            <a:r>
              <a:rPr lang="en-US" dirty="0" smtClean="0"/>
              <a:t>For dimming LEDs</a:t>
            </a:r>
          </a:p>
          <a:p>
            <a:pPr lvl="3"/>
            <a:r>
              <a:rPr lang="en-US" dirty="0" smtClean="0"/>
              <a:t>For controlling servos</a:t>
            </a:r>
          </a:p>
          <a:p>
            <a:pPr lvl="3"/>
            <a:r>
              <a:rPr lang="en-US" dirty="0" smtClean="0"/>
              <a:t>For sounding a buzzer</a:t>
            </a:r>
          </a:p>
          <a:p>
            <a:pPr lvl="1"/>
            <a:r>
              <a:rPr lang="en-US" dirty="0" smtClean="0"/>
              <a:t>Understand what all the resistors are for</a:t>
            </a:r>
          </a:p>
          <a:p>
            <a:pPr lvl="1"/>
            <a:r>
              <a:rPr lang="en-US" dirty="0" smtClean="0"/>
              <a:t>Be able to configure and run </a:t>
            </a:r>
            <a:r>
              <a:rPr lang="en-US" dirty="0" err="1" smtClean="0"/>
              <a:t>scratchClient</a:t>
            </a:r>
            <a:endParaRPr lang="en-US" dirty="0" smtClean="0"/>
          </a:p>
          <a:p>
            <a:pPr lvl="1"/>
            <a:r>
              <a:rPr lang="en-US" dirty="0" smtClean="0"/>
              <a:t>Program Scratch to control the physical input and output</a:t>
            </a:r>
          </a:p>
          <a:p>
            <a:pPr lvl="1"/>
            <a:r>
              <a:rPr lang="en-US" dirty="0" smtClean="0"/>
              <a:t>Monitoring the inputs and outputs</a:t>
            </a:r>
          </a:p>
          <a:p>
            <a:r>
              <a:rPr lang="en-US" dirty="0" smtClean="0"/>
              <a:t>If time permits / as you desire: look at a game using servos, buttons, LEDs etc. as used on the </a:t>
            </a:r>
            <a:r>
              <a:rPr lang="en-US" dirty="0" err="1" smtClean="0"/>
              <a:t>Weekendschools</a:t>
            </a:r>
            <a:r>
              <a:rPr lang="en-US" dirty="0" smtClean="0"/>
              <a:t> in The Netherlands.</a:t>
            </a:r>
          </a:p>
          <a:p>
            <a:r>
              <a:rPr lang="en-US" b="1" dirty="0" smtClean="0"/>
              <a:t>Have fun!</a:t>
            </a:r>
          </a:p>
          <a:p>
            <a:pPr lvl="1"/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DAD7-DC19-4A9E-93C3-E71314786426}" type="slidenum">
              <a:rPr lang="nl-NL" smtClean="0"/>
              <a:pPr/>
              <a:t>5</a:t>
            </a:fld>
            <a:endParaRPr lang="nl-NL"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If you start here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If you did not do this directly after the beginners workshop</a:t>
            </a:r>
          </a:p>
          <a:p>
            <a:r>
              <a:rPr lang="en-US" dirty="0" smtClean="0"/>
              <a:t>Do this ….</a:t>
            </a:r>
          </a:p>
          <a:p>
            <a:pPr lvl="1"/>
            <a:r>
              <a:rPr lang="en-US" dirty="0" smtClean="0"/>
              <a:t>Create a </a:t>
            </a:r>
            <a:r>
              <a:rPr lang="en-US" dirty="0" err="1" smtClean="0"/>
              <a:t>config</a:t>
            </a:r>
            <a:r>
              <a:rPr lang="en-US" dirty="0" smtClean="0"/>
              <a:t> file</a:t>
            </a:r>
          </a:p>
          <a:p>
            <a:pPr lvl="1"/>
            <a:r>
              <a:rPr lang="en-US" dirty="0" smtClean="0"/>
              <a:t>Create a .</a:t>
            </a:r>
            <a:r>
              <a:rPr lang="en-US" dirty="0" err="1" smtClean="0"/>
              <a:t>sh</a:t>
            </a:r>
            <a:r>
              <a:rPr lang="en-US" dirty="0" smtClean="0"/>
              <a:t> file to start </a:t>
            </a:r>
            <a:r>
              <a:rPr lang="en-US" dirty="0" err="1" smtClean="0"/>
              <a:t>scratchClient</a:t>
            </a:r>
            <a:endParaRPr lang="en-US" dirty="0" smtClean="0"/>
          </a:p>
          <a:p>
            <a:pPr lvl="1"/>
            <a:r>
              <a:rPr lang="en-US" dirty="0" smtClean="0"/>
              <a:t>Wire + and – to the breadboard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DAD7-DC19-4A9E-93C3-E71314786426}" type="slidenum">
              <a:rPr lang="nl-NL" smtClean="0"/>
              <a:pPr/>
              <a:t>50</a:t>
            </a:fld>
            <a:endParaRPr lang="nl-NL" dirty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Choose the priorities of your topics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en-US" dirty="0" smtClean="0"/>
              <a:t>The workshop may be too short to do all activities.</a:t>
            </a:r>
          </a:p>
          <a:p>
            <a:pPr lvl="1"/>
            <a:r>
              <a:rPr lang="en-US" dirty="0" smtClean="0"/>
              <a:t>So pick the order of the topics from the list</a:t>
            </a:r>
          </a:p>
          <a:p>
            <a:r>
              <a:rPr lang="en-US" dirty="0" smtClean="0"/>
              <a:t>The </a:t>
            </a:r>
            <a:r>
              <a:rPr lang="en-US" dirty="0" smtClean="0">
                <a:solidFill>
                  <a:srgbClr val="FF0000"/>
                </a:solidFill>
              </a:rPr>
              <a:t>red topics </a:t>
            </a:r>
            <a:r>
              <a:rPr lang="en-US" dirty="0" smtClean="0"/>
              <a:t>teach you more about </a:t>
            </a:r>
            <a:r>
              <a:rPr lang="en-US" dirty="0" err="1" smtClean="0"/>
              <a:t>scratchClient</a:t>
            </a:r>
            <a:endParaRPr lang="en-US" dirty="0" smtClean="0"/>
          </a:p>
          <a:p>
            <a:r>
              <a:rPr lang="en-US" dirty="0" smtClean="0"/>
              <a:t>The </a:t>
            </a:r>
            <a:r>
              <a:rPr lang="en-US" sz="2700" dirty="0" smtClean="0">
                <a:solidFill>
                  <a:srgbClr val="007A37"/>
                </a:solidFill>
              </a:rPr>
              <a:t>green topics </a:t>
            </a:r>
            <a:r>
              <a:rPr lang="en-US" dirty="0" smtClean="0"/>
              <a:t>teach you more about </a:t>
            </a:r>
            <a:r>
              <a:rPr lang="en-US" dirty="0" smtClean="0"/>
              <a:t>electronics, sensors </a:t>
            </a:r>
            <a:r>
              <a:rPr lang="en-US" dirty="0" smtClean="0"/>
              <a:t>and engineering</a:t>
            </a:r>
            <a:endParaRPr lang="nl-NL" dirty="0"/>
          </a:p>
        </p:txBody>
      </p:sp>
      <p:sp>
        <p:nvSpPr>
          <p:cNvPr id="5" name="Tijdelijke aanduiding voor inhoud 4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603847"/>
          </a:xfrm>
        </p:spPr>
        <p:txBody>
          <a:bodyPr>
            <a:normAutofit fontScale="47500" lnSpcReduction="20000"/>
          </a:bodyPr>
          <a:lstStyle/>
          <a:p>
            <a:r>
              <a:rPr lang="en-US" dirty="0" smtClean="0">
                <a:solidFill>
                  <a:srgbClr val="007A37"/>
                </a:solidFill>
              </a:rPr>
              <a:t>Joystick</a:t>
            </a:r>
          </a:p>
          <a:p>
            <a:pPr lvl="1"/>
            <a:r>
              <a:rPr lang="en-US" dirty="0" smtClean="0"/>
              <a:t>Control position or control speed</a:t>
            </a:r>
          </a:p>
          <a:p>
            <a:pPr lvl="1"/>
            <a:r>
              <a:rPr lang="en-US" dirty="0" smtClean="0"/>
              <a:t>Take care of calibration and drift</a:t>
            </a:r>
          </a:p>
          <a:p>
            <a:r>
              <a:rPr lang="en-US" sz="2700" dirty="0" smtClean="0">
                <a:solidFill>
                  <a:srgbClr val="007A37"/>
                </a:solidFill>
              </a:rPr>
              <a:t>3-color LED</a:t>
            </a:r>
          </a:p>
          <a:p>
            <a:pPr lvl="1"/>
            <a:r>
              <a:rPr lang="en-US" dirty="0" smtClean="0"/>
              <a:t>To make any color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Counter function</a:t>
            </a:r>
          </a:p>
          <a:p>
            <a:pPr lvl="1"/>
            <a:r>
              <a:rPr lang="en-US" dirty="0" smtClean="0"/>
              <a:t>With button or IR slotted sensor</a:t>
            </a:r>
          </a:p>
          <a:p>
            <a:r>
              <a:rPr lang="en-US" sz="2700" dirty="0" smtClean="0">
                <a:solidFill>
                  <a:srgbClr val="007A37"/>
                </a:solidFill>
              </a:rPr>
              <a:t>Touch sensor</a:t>
            </a:r>
          </a:p>
          <a:p>
            <a:r>
              <a:rPr lang="en-US" sz="2700" dirty="0" smtClean="0">
                <a:solidFill>
                  <a:srgbClr val="007A37"/>
                </a:solidFill>
              </a:rPr>
              <a:t>Tilt sensor</a:t>
            </a:r>
          </a:p>
          <a:p>
            <a:r>
              <a:rPr lang="en-US" sz="2700" dirty="0" smtClean="0">
                <a:solidFill>
                  <a:srgbClr val="007A37"/>
                </a:solidFill>
              </a:rPr>
              <a:t>Microphone input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Strongly link the </a:t>
            </a:r>
            <a:r>
              <a:rPr lang="en-US" dirty="0" err="1" smtClean="0">
                <a:solidFill>
                  <a:srgbClr val="FF0000"/>
                </a:solidFill>
              </a:rPr>
              <a:t>config</a:t>
            </a:r>
            <a:r>
              <a:rPr lang="en-US" dirty="0" smtClean="0">
                <a:solidFill>
                  <a:srgbClr val="FF0000"/>
                </a:solidFill>
              </a:rPr>
              <a:t> file to the </a:t>
            </a:r>
            <a:r>
              <a:rPr lang="en-US" dirty="0" err="1" smtClean="0">
                <a:solidFill>
                  <a:srgbClr val="FF0000"/>
                </a:solidFill>
              </a:rPr>
              <a:t>Arduino</a:t>
            </a:r>
            <a:endParaRPr lang="en-US" dirty="0" smtClean="0">
              <a:solidFill>
                <a:srgbClr val="FF0000"/>
              </a:solidFill>
            </a:endParaRPr>
          </a:p>
          <a:p>
            <a:pPr lvl="1"/>
            <a:r>
              <a:rPr lang="en-US" dirty="0" smtClean="0"/>
              <a:t>For safety</a:t>
            </a:r>
          </a:p>
          <a:p>
            <a:pPr lvl="1"/>
            <a:r>
              <a:rPr lang="en-US" dirty="0" smtClean="0"/>
              <a:t>For connection errors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Control multiple </a:t>
            </a:r>
            <a:r>
              <a:rPr lang="en-US" dirty="0" err="1" smtClean="0">
                <a:solidFill>
                  <a:srgbClr val="FF0000"/>
                </a:solidFill>
              </a:rPr>
              <a:t>Arduinos</a:t>
            </a:r>
            <a:r>
              <a:rPr lang="en-US" dirty="0" smtClean="0">
                <a:solidFill>
                  <a:srgbClr val="FF0000"/>
                </a:solidFill>
              </a:rPr>
              <a:t> concurrently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Power On Self Test</a:t>
            </a:r>
          </a:p>
          <a:p>
            <a:r>
              <a:rPr lang="en-US" sz="2700" dirty="0" smtClean="0">
                <a:solidFill>
                  <a:srgbClr val="007A37"/>
                </a:solidFill>
              </a:rPr>
              <a:t>Controlling a relay</a:t>
            </a:r>
          </a:p>
          <a:p>
            <a:r>
              <a:rPr lang="en-US" sz="2700" dirty="0" smtClean="0">
                <a:solidFill>
                  <a:srgbClr val="007A37"/>
                </a:solidFill>
              </a:rPr>
              <a:t>Controlling 220 Volt appliances</a:t>
            </a:r>
          </a:p>
          <a:p>
            <a:r>
              <a:rPr lang="en-US" sz="2700" dirty="0" smtClean="0">
                <a:solidFill>
                  <a:srgbClr val="007A37"/>
                </a:solidFill>
              </a:rPr>
              <a:t>Controlling a camera</a:t>
            </a:r>
            <a:endParaRPr lang="en-US" dirty="0" smtClean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DAD7-DC19-4A9E-93C3-E71314786426}" type="slidenum">
              <a:rPr lang="nl-NL" smtClean="0"/>
              <a:pPr/>
              <a:t>51</a:t>
            </a:fld>
            <a:endParaRPr lang="nl-NL" dirty="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 a Joystick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The joy stick consists of</a:t>
            </a:r>
          </a:p>
          <a:p>
            <a:pPr lvl="1"/>
            <a:r>
              <a:rPr lang="en-US" dirty="0" smtClean="0"/>
              <a:t>Potentiometer for X</a:t>
            </a:r>
          </a:p>
          <a:p>
            <a:pPr lvl="1"/>
            <a:r>
              <a:rPr lang="en-US" dirty="0" smtClean="0"/>
              <a:t>Potentiometer for Y</a:t>
            </a:r>
          </a:p>
          <a:p>
            <a:pPr lvl="1"/>
            <a:r>
              <a:rPr lang="en-US" dirty="0" smtClean="0"/>
              <a:t>Button</a:t>
            </a:r>
          </a:p>
          <a:p>
            <a:r>
              <a:rPr lang="en-US" dirty="0" smtClean="0"/>
              <a:t>Wire these 3 signals via a 1 </a:t>
            </a:r>
            <a:r>
              <a:rPr lang="en-US" dirty="0" err="1" smtClean="0"/>
              <a:t>kOhm</a:t>
            </a:r>
            <a:r>
              <a:rPr lang="en-US" dirty="0" smtClean="0"/>
              <a:t> resistor on the breadboard to pins A1 and A2 for X and Y and the button to one of the digital pins.</a:t>
            </a:r>
          </a:p>
          <a:p>
            <a:r>
              <a:rPr lang="en-US" dirty="0" smtClean="0"/>
              <a:t>Adapt the </a:t>
            </a:r>
            <a:r>
              <a:rPr lang="en-US" dirty="0" err="1" smtClean="0"/>
              <a:t>scratchClient</a:t>
            </a:r>
            <a:r>
              <a:rPr lang="en-US" dirty="0" smtClean="0"/>
              <a:t> </a:t>
            </a:r>
            <a:r>
              <a:rPr lang="en-US" dirty="0" err="1" smtClean="0"/>
              <a:t>config</a:t>
            </a:r>
            <a:endParaRPr lang="en-US" dirty="0" smtClean="0"/>
          </a:p>
          <a:p>
            <a:r>
              <a:rPr lang="en-US" dirty="0" smtClean="0"/>
              <a:t>Once it runs, you can see values for the </a:t>
            </a:r>
            <a:r>
              <a:rPr lang="en-US" dirty="0" err="1" smtClean="0"/>
              <a:t>potmeter</a:t>
            </a:r>
            <a:r>
              <a:rPr lang="en-US" dirty="0" smtClean="0"/>
              <a:t> as sensors in Scratch.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DAD7-DC19-4A9E-93C3-E71314786426}" type="slidenum">
              <a:rPr lang="nl-NL" smtClean="0"/>
              <a:pPr/>
              <a:t>52</a:t>
            </a:fld>
            <a:endParaRPr lang="nl-NL" dirty="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M5810video\Documents\Weekendschool\Pi And More\PiAndMore WS - 5 - joy stick_bb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1061993"/>
            <a:ext cx="5223154" cy="4084117"/>
          </a:xfrm>
          <a:prstGeom prst="rect">
            <a:avLst/>
          </a:prstGeom>
          <a:noFill/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the joy stick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DAD7-DC19-4A9E-93C3-E71314786426}" type="slidenum">
              <a:rPr lang="nl-NL" smtClean="0"/>
              <a:pPr/>
              <a:t>53</a:t>
            </a:fld>
            <a:endParaRPr lang="nl-NL" dirty="0"/>
          </a:p>
        </p:txBody>
      </p:sp>
      <p:pic>
        <p:nvPicPr>
          <p:cNvPr id="1027" name="Picture 3" descr="C:\Users\M5810video\Documents\Weekendschool\Pi And More\Funduino shield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10800000">
            <a:off x="5292080" y="1059582"/>
            <a:ext cx="3347864" cy="2941447"/>
          </a:xfrm>
          <a:prstGeom prst="rect">
            <a:avLst/>
          </a:prstGeom>
          <a:noFill/>
        </p:spPr>
      </p:pic>
      <p:sp>
        <p:nvSpPr>
          <p:cNvPr id="7" name="Rechthoek 6"/>
          <p:cNvSpPr/>
          <p:nvPr/>
        </p:nvSpPr>
        <p:spPr>
          <a:xfrm>
            <a:off x="1659402" y="1347614"/>
            <a:ext cx="90000" cy="43204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028" name="Picture 4" descr="C:\Users\M5810video\Pictures\Picasa\Exports\20170620\P1030898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97424" y="3723878"/>
            <a:ext cx="288032" cy="362334"/>
          </a:xfrm>
          <a:prstGeom prst="rect">
            <a:avLst/>
          </a:prstGeom>
          <a:noFill/>
        </p:spPr>
      </p:pic>
      <p:sp>
        <p:nvSpPr>
          <p:cNvPr id="9" name="Vrije vorm 8"/>
          <p:cNvSpPr/>
          <p:nvPr/>
        </p:nvSpPr>
        <p:spPr>
          <a:xfrm>
            <a:off x="3914588" y="3494243"/>
            <a:ext cx="2171451" cy="985122"/>
          </a:xfrm>
          <a:custGeom>
            <a:avLst/>
            <a:gdLst>
              <a:gd name="connsiteX0" fmla="*/ 0 w 2171451"/>
              <a:gd name="connsiteY0" fmla="*/ 563781 h 985122"/>
              <a:gd name="connsiteX1" fmla="*/ 502024 w 2171451"/>
              <a:gd name="connsiteY1" fmla="*/ 617569 h 985122"/>
              <a:gd name="connsiteX2" fmla="*/ 830730 w 2171451"/>
              <a:gd name="connsiteY2" fmla="*/ 892486 h 985122"/>
              <a:gd name="connsiteX3" fmla="*/ 1261036 w 2171451"/>
              <a:gd name="connsiteY3" fmla="*/ 970181 h 985122"/>
              <a:gd name="connsiteX4" fmla="*/ 1661459 w 2171451"/>
              <a:gd name="connsiteY4" fmla="*/ 802839 h 985122"/>
              <a:gd name="connsiteX5" fmla="*/ 2085788 w 2171451"/>
              <a:gd name="connsiteY5" fmla="*/ 539875 h 985122"/>
              <a:gd name="connsiteX6" fmla="*/ 2169459 w 2171451"/>
              <a:gd name="connsiteY6" fmla="*/ 157381 h 985122"/>
              <a:gd name="connsiteX7" fmla="*/ 2073836 w 2171451"/>
              <a:gd name="connsiteY7" fmla="*/ 19922 h 985122"/>
              <a:gd name="connsiteX8" fmla="*/ 1912471 w 2171451"/>
              <a:gd name="connsiteY8" fmla="*/ 37851 h 985122"/>
              <a:gd name="connsiteX9" fmla="*/ 1912471 w 2171451"/>
              <a:gd name="connsiteY9" fmla="*/ 37851 h 985122"/>
              <a:gd name="connsiteX10" fmla="*/ 1912471 w 2171451"/>
              <a:gd name="connsiteY10" fmla="*/ 37851 h 9851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171451" h="985122">
                <a:moveTo>
                  <a:pt x="0" y="563781"/>
                </a:moveTo>
                <a:cubicBezTo>
                  <a:pt x="181784" y="563283"/>
                  <a:pt x="363569" y="562785"/>
                  <a:pt x="502024" y="617569"/>
                </a:cubicBezTo>
                <a:cubicBezTo>
                  <a:pt x="640479" y="672353"/>
                  <a:pt x="704228" y="833717"/>
                  <a:pt x="830730" y="892486"/>
                </a:cubicBezTo>
                <a:cubicBezTo>
                  <a:pt x="957232" y="951255"/>
                  <a:pt x="1122581" y="985122"/>
                  <a:pt x="1261036" y="970181"/>
                </a:cubicBezTo>
                <a:cubicBezTo>
                  <a:pt x="1399491" y="955240"/>
                  <a:pt x="1524000" y="874557"/>
                  <a:pt x="1661459" y="802839"/>
                </a:cubicBezTo>
                <a:cubicBezTo>
                  <a:pt x="1798918" y="731121"/>
                  <a:pt x="2001121" y="647451"/>
                  <a:pt x="2085788" y="539875"/>
                </a:cubicBezTo>
                <a:cubicBezTo>
                  <a:pt x="2170455" y="432299"/>
                  <a:pt x="2171451" y="244040"/>
                  <a:pt x="2169459" y="157381"/>
                </a:cubicBezTo>
                <a:cubicBezTo>
                  <a:pt x="2167467" y="70722"/>
                  <a:pt x="2116667" y="39844"/>
                  <a:pt x="2073836" y="19922"/>
                </a:cubicBezTo>
                <a:cubicBezTo>
                  <a:pt x="2031005" y="0"/>
                  <a:pt x="1912471" y="37851"/>
                  <a:pt x="1912471" y="37851"/>
                </a:cubicBezTo>
                <a:lnTo>
                  <a:pt x="1912471" y="37851"/>
                </a:lnTo>
                <a:lnTo>
                  <a:pt x="1912471" y="37851"/>
                </a:lnTo>
              </a:path>
            </a:pathLst>
          </a:cu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0" name="Vrije vorm 9"/>
          <p:cNvSpPr/>
          <p:nvPr/>
        </p:nvSpPr>
        <p:spPr>
          <a:xfrm>
            <a:off x="3914588" y="3687482"/>
            <a:ext cx="2044949" cy="927349"/>
          </a:xfrm>
          <a:custGeom>
            <a:avLst/>
            <a:gdLst>
              <a:gd name="connsiteX0" fmla="*/ 0 w 2044949"/>
              <a:gd name="connsiteY0" fmla="*/ 484094 h 927349"/>
              <a:gd name="connsiteX1" fmla="*/ 322730 w 2044949"/>
              <a:gd name="connsiteY1" fmla="*/ 502024 h 927349"/>
              <a:gd name="connsiteX2" fmla="*/ 525930 w 2044949"/>
              <a:gd name="connsiteY2" fmla="*/ 627530 h 927349"/>
              <a:gd name="connsiteX3" fmla="*/ 717177 w 2044949"/>
              <a:gd name="connsiteY3" fmla="*/ 830730 h 927349"/>
              <a:gd name="connsiteX4" fmla="*/ 1051859 w 2044949"/>
              <a:gd name="connsiteY4" fmla="*/ 920377 h 927349"/>
              <a:gd name="connsiteX5" fmla="*/ 1488141 w 2044949"/>
              <a:gd name="connsiteY5" fmla="*/ 872565 h 927349"/>
              <a:gd name="connsiteX6" fmla="*/ 1846730 w 2044949"/>
              <a:gd name="connsiteY6" fmla="*/ 693271 h 927349"/>
              <a:gd name="connsiteX7" fmla="*/ 2008094 w 2044949"/>
              <a:gd name="connsiteY7" fmla="*/ 561789 h 927349"/>
              <a:gd name="connsiteX8" fmla="*/ 2032000 w 2044949"/>
              <a:gd name="connsiteY8" fmla="*/ 286871 h 927349"/>
              <a:gd name="connsiteX9" fmla="*/ 1930400 w 2044949"/>
              <a:gd name="connsiteY9" fmla="*/ 0 h 927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044949" h="927349">
                <a:moveTo>
                  <a:pt x="0" y="484094"/>
                </a:moveTo>
                <a:cubicBezTo>
                  <a:pt x="117537" y="481106"/>
                  <a:pt x="235075" y="478118"/>
                  <a:pt x="322730" y="502024"/>
                </a:cubicBezTo>
                <a:cubicBezTo>
                  <a:pt x="410385" y="525930"/>
                  <a:pt x="460189" y="572746"/>
                  <a:pt x="525930" y="627530"/>
                </a:cubicBezTo>
                <a:cubicBezTo>
                  <a:pt x="591671" y="682314"/>
                  <a:pt x="629522" y="781922"/>
                  <a:pt x="717177" y="830730"/>
                </a:cubicBezTo>
                <a:cubicBezTo>
                  <a:pt x="804832" y="879538"/>
                  <a:pt x="923365" y="913405"/>
                  <a:pt x="1051859" y="920377"/>
                </a:cubicBezTo>
                <a:cubicBezTo>
                  <a:pt x="1180353" y="927349"/>
                  <a:pt x="1355663" y="910416"/>
                  <a:pt x="1488141" y="872565"/>
                </a:cubicBezTo>
                <a:cubicBezTo>
                  <a:pt x="1620619" y="834714"/>
                  <a:pt x="1760071" y="745067"/>
                  <a:pt x="1846730" y="693271"/>
                </a:cubicBezTo>
                <a:cubicBezTo>
                  <a:pt x="1933389" y="641475"/>
                  <a:pt x="1977216" y="629522"/>
                  <a:pt x="2008094" y="561789"/>
                </a:cubicBezTo>
                <a:cubicBezTo>
                  <a:pt x="2038972" y="494056"/>
                  <a:pt x="2044949" y="380502"/>
                  <a:pt x="2032000" y="286871"/>
                </a:cubicBezTo>
                <a:cubicBezTo>
                  <a:pt x="2019051" y="193240"/>
                  <a:pt x="1974725" y="96620"/>
                  <a:pt x="1930400" y="0"/>
                </a:cubicBezTo>
              </a:path>
            </a:pathLst>
          </a:cu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1" name="Vrije vorm 10"/>
          <p:cNvSpPr/>
          <p:nvPr/>
        </p:nvSpPr>
        <p:spPr>
          <a:xfrm>
            <a:off x="3920565" y="2372659"/>
            <a:ext cx="1804894" cy="1159435"/>
          </a:xfrm>
          <a:custGeom>
            <a:avLst/>
            <a:gdLst>
              <a:gd name="connsiteX0" fmla="*/ 0 w 1804894"/>
              <a:gd name="connsiteY0" fmla="*/ 11953 h 1159435"/>
              <a:gd name="connsiteX1" fmla="*/ 890494 w 1804894"/>
              <a:gd name="connsiteY1" fmla="*/ 95623 h 1159435"/>
              <a:gd name="connsiteX2" fmla="*/ 1087717 w 1804894"/>
              <a:gd name="connsiteY2" fmla="*/ 585694 h 1159435"/>
              <a:gd name="connsiteX3" fmla="*/ 1326776 w 1804894"/>
              <a:gd name="connsiteY3" fmla="*/ 908423 h 1159435"/>
              <a:gd name="connsiteX4" fmla="*/ 1804894 w 1804894"/>
              <a:gd name="connsiteY4" fmla="*/ 1159435 h 1159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4894" h="1159435">
                <a:moveTo>
                  <a:pt x="0" y="11953"/>
                </a:moveTo>
                <a:cubicBezTo>
                  <a:pt x="354604" y="5976"/>
                  <a:pt x="709208" y="0"/>
                  <a:pt x="890494" y="95623"/>
                </a:cubicBezTo>
                <a:cubicBezTo>
                  <a:pt x="1071780" y="191246"/>
                  <a:pt x="1015003" y="450227"/>
                  <a:pt x="1087717" y="585694"/>
                </a:cubicBezTo>
                <a:cubicBezTo>
                  <a:pt x="1160431" y="721161"/>
                  <a:pt x="1207247" y="812800"/>
                  <a:pt x="1326776" y="908423"/>
                </a:cubicBezTo>
                <a:cubicBezTo>
                  <a:pt x="1446306" y="1004047"/>
                  <a:pt x="1625600" y="1081741"/>
                  <a:pt x="1804894" y="1159435"/>
                </a:cubicBezTo>
              </a:path>
            </a:pathLst>
          </a:cu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2" name="Vrije vorm 11"/>
          <p:cNvSpPr/>
          <p:nvPr/>
        </p:nvSpPr>
        <p:spPr>
          <a:xfrm>
            <a:off x="3902635" y="2465294"/>
            <a:ext cx="1798918" cy="1210235"/>
          </a:xfrm>
          <a:custGeom>
            <a:avLst/>
            <a:gdLst>
              <a:gd name="connsiteX0" fmla="*/ 0 w 1798918"/>
              <a:gd name="connsiteY0" fmla="*/ 8965 h 1210235"/>
              <a:gd name="connsiteX1" fmla="*/ 508000 w 1798918"/>
              <a:gd name="connsiteY1" fmla="*/ 26894 h 1210235"/>
              <a:gd name="connsiteX2" fmla="*/ 830730 w 1798918"/>
              <a:gd name="connsiteY2" fmla="*/ 74706 h 1210235"/>
              <a:gd name="connsiteX3" fmla="*/ 956236 w 1798918"/>
              <a:gd name="connsiteY3" fmla="*/ 475130 h 1210235"/>
              <a:gd name="connsiteX4" fmla="*/ 1069789 w 1798918"/>
              <a:gd name="connsiteY4" fmla="*/ 684306 h 1210235"/>
              <a:gd name="connsiteX5" fmla="*/ 1416424 w 1798918"/>
              <a:gd name="connsiteY5" fmla="*/ 983130 h 1210235"/>
              <a:gd name="connsiteX6" fmla="*/ 1798918 w 1798918"/>
              <a:gd name="connsiteY6" fmla="*/ 1210235 h 1210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98918" h="1210235">
                <a:moveTo>
                  <a:pt x="0" y="8965"/>
                </a:moveTo>
                <a:cubicBezTo>
                  <a:pt x="184772" y="12451"/>
                  <a:pt x="369545" y="15937"/>
                  <a:pt x="508000" y="26894"/>
                </a:cubicBezTo>
                <a:cubicBezTo>
                  <a:pt x="646455" y="37851"/>
                  <a:pt x="756024" y="0"/>
                  <a:pt x="830730" y="74706"/>
                </a:cubicBezTo>
                <a:cubicBezTo>
                  <a:pt x="905436" y="149412"/>
                  <a:pt x="916393" y="373530"/>
                  <a:pt x="956236" y="475130"/>
                </a:cubicBezTo>
                <a:cubicBezTo>
                  <a:pt x="996079" y="576730"/>
                  <a:pt x="993091" y="599639"/>
                  <a:pt x="1069789" y="684306"/>
                </a:cubicBezTo>
                <a:cubicBezTo>
                  <a:pt x="1146487" y="768973"/>
                  <a:pt x="1294903" y="895475"/>
                  <a:pt x="1416424" y="983130"/>
                </a:cubicBezTo>
                <a:cubicBezTo>
                  <a:pt x="1537946" y="1070785"/>
                  <a:pt x="1668432" y="1140510"/>
                  <a:pt x="1798918" y="1210235"/>
                </a:cubicBezTo>
              </a:path>
            </a:pathLst>
          </a:cu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5" name="PIJL-OMHOOG 14"/>
          <p:cNvSpPr/>
          <p:nvPr/>
        </p:nvSpPr>
        <p:spPr>
          <a:xfrm rot="10800000">
            <a:off x="3131840" y="1131590"/>
            <a:ext cx="360040" cy="504056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4" name="PIJL-OMHOOG 13"/>
          <p:cNvSpPr/>
          <p:nvPr/>
        </p:nvSpPr>
        <p:spPr>
          <a:xfrm rot="5400000">
            <a:off x="683568" y="1851670"/>
            <a:ext cx="360040" cy="504056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 descr="C:\Users\M5810video\Documents\Weekendschool\Pi And More\PiAndMore WS complete_bb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059583"/>
            <a:ext cx="5223951" cy="4083918"/>
          </a:xfrm>
          <a:prstGeom prst="rect">
            <a:avLst/>
          </a:prstGeom>
          <a:noFill/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the count button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DAD7-DC19-4A9E-93C3-E71314786426}" type="slidenum">
              <a:rPr lang="nl-NL" smtClean="0"/>
              <a:pPr/>
              <a:t>54</a:t>
            </a:fld>
            <a:endParaRPr lang="nl-NL" dirty="0"/>
          </a:p>
        </p:txBody>
      </p:sp>
      <p:pic>
        <p:nvPicPr>
          <p:cNvPr id="1027" name="Picture 3" descr="C:\Users\M5810video\Documents\Weekendschool\Pi And More\Funduino shield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10800000">
            <a:off x="5292080" y="1059582"/>
            <a:ext cx="3347864" cy="2941447"/>
          </a:xfrm>
          <a:prstGeom prst="rect">
            <a:avLst/>
          </a:prstGeom>
          <a:noFill/>
        </p:spPr>
      </p:pic>
      <p:sp>
        <p:nvSpPr>
          <p:cNvPr id="7" name="Rechthoek 6"/>
          <p:cNvSpPr/>
          <p:nvPr/>
        </p:nvSpPr>
        <p:spPr>
          <a:xfrm>
            <a:off x="1659402" y="1347614"/>
            <a:ext cx="90000" cy="43204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028" name="Picture 4" descr="C:\Users\M5810video\Pictures\Picasa\Exports\20170620\P1030898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97424" y="3723878"/>
            <a:ext cx="288032" cy="362334"/>
          </a:xfrm>
          <a:prstGeom prst="rect">
            <a:avLst/>
          </a:prstGeom>
          <a:noFill/>
        </p:spPr>
      </p:pic>
      <p:sp>
        <p:nvSpPr>
          <p:cNvPr id="9" name="Vrije vorm 8"/>
          <p:cNvSpPr/>
          <p:nvPr/>
        </p:nvSpPr>
        <p:spPr>
          <a:xfrm>
            <a:off x="3914588" y="3494243"/>
            <a:ext cx="2171451" cy="985122"/>
          </a:xfrm>
          <a:custGeom>
            <a:avLst/>
            <a:gdLst>
              <a:gd name="connsiteX0" fmla="*/ 0 w 2171451"/>
              <a:gd name="connsiteY0" fmla="*/ 563781 h 985122"/>
              <a:gd name="connsiteX1" fmla="*/ 502024 w 2171451"/>
              <a:gd name="connsiteY1" fmla="*/ 617569 h 985122"/>
              <a:gd name="connsiteX2" fmla="*/ 830730 w 2171451"/>
              <a:gd name="connsiteY2" fmla="*/ 892486 h 985122"/>
              <a:gd name="connsiteX3" fmla="*/ 1261036 w 2171451"/>
              <a:gd name="connsiteY3" fmla="*/ 970181 h 985122"/>
              <a:gd name="connsiteX4" fmla="*/ 1661459 w 2171451"/>
              <a:gd name="connsiteY4" fmla="*/ 802839 h 985122"/>
              <a:gd name="connsiteX5" fmla="*/ 2085788 w 2171451"/>
              <a:gd name="connsiteY5" fmla="*/ 539875 h 985122"/>
              <a:gd name="connsiteX6" fmla="*/ 2169459 w 2171451"/>
              <a:gd name="connsiteY6" fmla="*/ 157381 h 985122"/>
              <a:gd name="connsiteX7" fmla="*/ 2073836 w 2171451"/>
              <a:gd name="connsiteY7" fmla="*/ 19922 h 985122"/>
              <a:gd name="connsiteX8" fmla="*/ 1912471 w 2171451"/>
              <a:gd name="connsiteY8" fmla="*/ 37851 h 985122"/>
              <a:gd name="connsiteX9" fmla="*/ 1912471 w 2171451"/>
              <a:gd name="connsiteY9" fmla="*/ 37851 h 985122"/>
              <a:gd name="connsiteX10" fmla="*/ 1912471 w 2171451"/>
              <a:gd name="connsiteY10" fmla="*/ 37851 h 9851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171451" h="985122">
                <a:moveTo>
                  <a:pt x="0" y="563781"/>
                </a:moveTo>
                <a:cubicBezTo>
                  <a:pt x="181784" y="563283"/>
                  <a:pt x="363569" y="562785"/>
                  <a:pt x="502024" y="617569"/>
                </a:cubicBezTo>
                <a:cubicBezTo>
                  <a:pt x="640479" y="672353"/>
                  <a:pt x="704228" y="833717"/>
                  <a:pt x="830730" y="892486"/>
                </a:cubicBezTo>
                <a:cubicBezTo>
                  <a:pt x="957232" y="951255"/>
                  <a:pt x="1122581" y="985122"/>
                  <a:pt x="1261036" y="970181"/>
                </a:cubicBezTo>
                <a:cubicBezTo>
                  <a:pt x="1399491" y="955240"/>
                  <a:pt x="1524000" y="874557"/>
                  <a:pt x="1661459" y="802839"/>
                </a:cubicBezTo>
                <a:cubicBezTo>
                  <a:pt x="1798918" y="731121"/>
                  <a:pt x="2001121" y="647451"/>
                  <a:pt x="2085788" y="539875"/>
                </a:cubicBezTo>
                <a:cubicBezTo>
                  <a:pt x="2170455" y="432299"/>
                  <a:pt x="2171451" y="244040"/>
                  <a:pt x="2169459" y="157381"/>
                </a:cubicBezTo>
                <a:cubicBezTo>
                  <a:pt x="2167467" y="70722"/>
                  <a:pt x="2116667" y="39844"/>
                  <a:pt x="2073836" y="19922"/>
                </a:cubicBezTo>
                <a:cubicBezTo>
                  <a:pt x="2031005" y="0"/>
                  <a:pt x="1912471" y="37851"/>
                  <a:pt x="1912471" y="37851"/>
                </a:cubicBezTo>
                <a:lnTo>
                  <a:pt x="1912471" y="37851"/>
                </a:lnTo>
                <a:lnTo>
                  <a:pt x="1912471" y="37851"/>
                </a:lnTo>
              </a:path>
            </a:pathLst>
          </a:cu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0" name="Vrije vorm 9"/>
          <p:cNvSpPr/>
          <p:nvPr/>
        </p:nvSpPr>
        <p:spPr>
          <a:xfrm>
            <a:off x="3914588" y="3687482"/>
            <a:ext cx="2044949" cy="927349"/>
          </a:xfrm>
          <a:custGeom>
            <a:avLst/>
            <a:gdLst>
              <a:gd name="connsiteX0" fmla="*/ 0 w 2044949"/>
              <a:gd name="connsiteY0" fmla="*/ 484094 h 927349"/>
              <a:gd name="connsiteX1" fmla="*/ 322730 w 2044949"/>
              <a:gd name="connsiteY1" fmla="*/ 502024 h 927349"/>
              <a:gd name="connsiteX2" fmla="*/ 525930 w 2044949"/>
              <a:gd name="connsiteY2" fmla="*/ 627530 h 927349"/>
              <a:gd name="connsiteX3" fmla="*/ 717177 w 2044949"/>
              <a:gd name="connsiteY3" fmla="*/ 830730 h 927349"/>
              <a:gd name="connsiteX4" fmla="*/ 1051859 w 2044949"/>
              <a:gd name="connsiteY4" fmla="*/ 920377 h 927349"/>
              <a:gd name="connsiteX5" fmla="*/ 1488141 w 2044949"/>
              <a:gd name="connsiteY5" fmla="*/ 872565 h 927349"/>
              <a:gd name="connsiteX6" fmla="*/ 1846730 w 2044949"/>
              <a:gd name="connsiteY6" fmla="*/ 693271 h 927349"/>
              <a:gd name="connsiteX7" fmla="*/ 2008094 w 2044949"/>
              <a:gd name="connsiteY7" fmla="*/ 561789 h 927349"/>
              <a:gd name="connsiteX8" fmla="*/ 2032000 w 2044949"/>
              <a:gd name="connsiteY8" fmla="*/ 286871 h 927349"/>
              <a:gd name="connsiteX9" fmla="*/ 1930400 w 2044949"/>
              <a:gd name="connsiteY9" fmla="*/ 0 h 927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044949" h="927349">
                <a:moveTo>
                  <a:pt x="0" y="484094"/>
                </a:moveTo>
                <a:cubicBezTo>
                  <a:pt x="117537" y="481106"/>
                  <a:pt x="235075" y="478118"/>
                  <a:pt x="322730" y="502024"/>
                </a:cubicBezTo>
                <a:cubicBezTo>
                  <a:pt x="410385" y="525930"/>
                  <a:pt x="460189" y="572746"/>
                  <a:pt x="525930" y="627530"/>
                </a:cubicBezTo>
                <a:cubicBezTo>
                  <a:pt x="591671" y="682314"/>
                  <a:pt x="629522" y="781922"/>
                  <a:pt x="717177" y="830730"/>
                </a:cubicBezTo>
                <a:cubicBezTo>
                  <a:pt x="804832" y="879538"/>
                  <a:pt x="923365" y="913405"/>
                  <a:pt x="1051859" y="920377"/>
                </a:cubicBezTo>
                <a:cubicBezTo>
                  <a:pt x="1180353" y="927349"/>
                  <a:pt x="1355663" y="910416"/>
                  <a:pt x="1488141" y="872565"/>
                </a:cubicBezTo>
                <a:cubicBezTo>
                  <a:pt x="1620619" y="834714"/>
                  <a:pt x="1760071" y="745067"/>
                  <a:pt x="1846730" y="693271"/>
                </a:cubicBezTo>
                <a:cubicBezTo>
                  <a:pt x="1933389" y="641475"/>
                  <a:pt x="1977216" y="629522"/>
                  <a:pt x="2008094" y="561789"/>
                </a:cubicBezTo>
                <a:cubicBezTo>
                  <a:pt x="2038972" y="494056"/>
                  <a:pt x="2044949" y="380502"/>
                  <a:pt x="2032000" y="286871"/>
                </a:cubicBezTo>
                <a:cubicBezTo>
                  <a:pt x="2019051" y="193240"/>
                  <a:pt x="1974725" y="96620"/>
                  <a:pt x="1930400" y="0"/>
                </a:cubicBezTo>
              </a:path>
            </a:pathLst>
          </a:cu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1" name="Vrije vorm 10"/>
          <p:cNvSpPr/>
          <p:nvPr/>
        </p:nvSpPr>
        <p:spPr>
          <a:xfrm>
            <a:off x="3920565" y="2372659"/>
            <a:ext cx="1804894" cy="1159435"/>
          </a:xfrm>
          <a:custGeom>
            <a:avLst/>
            <a:gdLst>
              <a:gd name="connsiteX0" fmla="*/ 0 w 1804894"/>
              <a:gd name="connsiteY0" fmla="*/ 11953 h 1159435"/>
              <a:gd name="connsiteX1" fmla="*/ 890494 w 1804894"/>
              <a:gd name="connsiteY1" fmla="*/ 95623 h 1159435"/>
              <a:gd name="connsiteX2" fmla="*/ 1087717 w 1804894"/>
              <a:gd name="connsiteY2" fmla="*/ 585694 h 1159435"/>
              <a:gd name="connsiteX3" fmla="*/ 1326776 w 1804894"/>
              <a:gd name="connsiteY3" fmla="*/ 908423 h 1159435"/>
              <a:gd name="connsiteX4" fmla="*/ 1804894 w 1804894"/>
              <a:gd name="connsiteY4" fmla="*/ 1159435 h 1159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4894" h="1159435">
                <a:moveTo>
                  <a:pt x="0" y="11953"/>
                </a:moveTo>
                <a:cubicBezTo>
                  <a:pt x="354604" y="5976"/>
                  <a:pt x="709208" y="0"/>
                  <a:pt x="890494" y="95623"/>
                </a:cubicBezTo>
                <a:cubicBezTo>
                  <a:pt x="1071780" y="191246"/>
                  <a:pt x="1015003" y="450227"/>
                  <a:pt x="1087717" y="585694"/>
                </a:cubicBezTo>
                <a:cubicBezTo>
                  <a:pt x="1160431" y="721161"/>
                  <a:pt x="1207247" y="812800"/>
                  <a:pt x="1326776" y="908423"/>
                </a:cubicBezTo>
                <a:cubicBezTo>
                  <a:pt x="1446306" y="1004047"/>
                  <a:pt x="1625600" y="1081741"/>
                  <a:pt x="1804894" y="1159435"/>
                </a:cubicBezTo>
              </a:path>
            </a:pathLst>
          </a:cu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2" name="Vrije vorm 11"/>
          <p:cNvSpPr/>
          <p:nvPr/>
        </p:nvSpPr>
        <p:spPr>
          <a:xfrm>
            <a:off x="3902635" y="2465294"/>
            <a:ext cx="1798918" cy="1210235"/>
          </a:xfrm>
          <a:custGeom>
            <a:avLst/>
            <a:gdLst>
              <a:gd name="connsiteX0" fmla="*/ 0 w 1798918"/>
              <a:gd name="connsiteY0" fmla="*/ 8965 h 1210235"/>
              <a:gd name="connsiteX1" fmla="*/ 508000 w 1798918"/>
              <a:gd name="connsiteY1" fmla="*/ 26894 h 1210235"/>
              <a:gd name="connsiteX2" fmla="*/ 830730 w 1798918"/>
              <a:gd name="connsiteY2" fmla="*/ 74706 h 1210235"/>
              <a:gd name="connsiteX3" fmla="*/ 956236 w 1798918"/>
              <a:gd name="connsiteY3" fmla="*/ 475130 h 1210235"/>
              <a:gd name="connsiteX4" fmla="*/ 1069789 w 1798918"/>
              <a:gd name="connsiteY4" fmla="*/ 684306 h 1210235"/>
              <a:gd name="connsiteX5" fmla="*/ 1416424 w 1798918"/>
              <a:gd name="connsiteY5" fmla="*/ 983130 h 1210235"/>
              <a:gd name="connsiteX6" fmla="*/ 1798918 w 1798918"/>
              <a:gd name="connsiteY6" fmla="*/ 1210235 h 1210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98918" h="1210235">
                <a:moveTo>
                  <a:pt x="0" y="8965"/>
                </a:moveTo>
                <a:cubicBezTo>
                  <a:pt x="184772" y="12451"/>
                  <a:pt x="369545" y="15937"/>
                  <a:pt x="508000" y="26894"/>
                </a:cubicBezTo>
                <a:cubicBezTo>
                  <a:pt x="646455" y="37851"/>
                  <a:pt x="756024" y="0"/>
                  <a:pt x="830730" y="74706"/>
                </a:cubicBezTo>
                <a:cubicBezTo>
                  <a:pt x="905436" y="149412"/>
                  <a:pt x="916393" y="373530"/>
                  <a:pt x="956236" y="475130"/>
                </a:cubicBezTo>
                <a:cubicBezTo>
                  <a:pt x="996079" y="576730"/>
                  <a:pt x="993091" y="599639"/>
                  <a:pt x="1069789" y="684306"/>
                </a:cubicBezTo>
                <a:cubicBezTo>
                  <a:pt x="1146487" y="768973"/>
                  <a:pt x="1294903" y="895475"/>
                  <a:pt x="1416424" y="983130"/>
                </a:cubicBezTo>
                <a:cubicBezTo>
                  <a:pt x="1537946" y="1070785"/>
                  <a:pt x="1668432" y="1140510"/>
                  <a:pt x="1798918" y="1210235"/>
                </a:cubicBezTo>
              </a:path>
            </a:pathLst>
          </a:cu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5" name="PIJL-OMHOOG 14"/>
          <p:cNvSpPr/>
          <p:nvPr/>
        </p:nvSpPr>
        <p:spPr>
          <a:xfrm>
            <a:off x="1835696" y="4371950"/>
            <a:ext cx="360040" cy="504056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Uses of Joysticks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You can directly use the value of the joystick </a:t>
            </a:r>
          </a:p>
          <a:p>
            <a:pPr lvl="1"/>
            <a:r>
              <a:rPr lang="en-US" dirty="0" smtClean="0"/>
              <a:t>E.g. to control the position of a servo</a:t>
            </a:r>
          </a:p>
          <a:p>
            <a:pPr lvl="1"/>
            <a:r>
              <a:rPr lang="en-US" dirty="0" smtClean="0"/>
              <a:t>E.g. to control the intensity of a LED</a:t>
            </a:r>
          </a:p>
          <a:p>
            <a:pPr lvl="1"/>
            <a:r>
              <a:rPr lang="en-US" dirty="0" smtClean="0"/>
              <a:t>When release the knob, it will then move to the middle value.</a:t>
            </a:r>
          </a:p>
          <a:p>
            <a:r>
              <a:rPr lang="en-US" dirty="0" smtClean="0"/>
              <a:t>You can alternatively use the joystick determine the speed of the change</a:t>
            </a:r>
          </a:p>
          <a:p>
            <a:pPr lvl="1"/>
            <a:r>
              <a:rPr lang="en-US" dirty="0" smtClean="0"/>
              <a:t>E.g. move a servo fast or slow. Let the servo stop at the latest position when you release the knob.</a:t>
            </a:r>
          </a:p>
          <a:p>
            <a:pPr lvl="1"/>
            <a:r>
              <a:rPr lang="en-US" dirty="0" smtClean="0"/>
              <a:t>You can also use the Scratch pen function draw on the screen.</a:t>
            </a:r>
          </a:p>
          <a:p>
            <a:pPr lvl="2"/>
            <a:r>
              <a:rPr lang="en-US" dirty="0" smtClean="0"/>
              <a:t>And e.g. use the potentiometer to change pen width or color.</a:t>
            </a:r>
          </a:p>
          <a:p>
            <a:pPr lvl="1"/>
            <a:r>
              <a:rPr lang="en-US" dirty="0" smtClean="0"/>
              <a:t>Take care of drift (see next slide)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DAD7-DC19-4A9E-93C3-E71314786426}" type="slidenum">
              <a:rPr lang="nl-NL" smtClean="0"/>
              <a:pPr/>
              <a:t>55</a:t>
            </a:fld>
            <a:endParaRPr lang="nl-NL" dirty="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Take care of drift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Not all joysticks will give the same value if they are in the middle position</a:t>
            </a:r>
          </a:p>
          <a:p>
            <a:r>
              <a:rPr lang="en-US" dirty="0" smtClean="0"/>
              <a:t>Influenced by temperature, the value produced in the middle position can drift over time.</a:t>
            </a:r>
          </a:p>
          <a:p>
            <a:r>
              <a:rPr lang="en-US" dirty="0" smtClean="0"/>
              <a:t>Therefore build in some threshold around the middle position</a:t>
            </a:r>
          </a:p>
          <a:p>
            <a:pPr lvl="1"/>
            <a:r>
              <a:rPr lang="en-US" dirty="0" smtClean="0"/>
              <a:t>If the middle position is 512, then do only react if the value changes by at least 5, so &gt; 517 or &lt; 507.</a:t>
            </a:r>
          </a:p>
          <a:p>
            <a:pPr lvl="1"/>
            <a:r>
              <a:rPr lang="en-US" dirty="0" smtClean="0"/>
              <a:t>Whether 5 is enough as threshold you will learn over time. Increase if it drifts more than that.</a:t>
            </a:r>
          </a:p>
          <a:p>
            <a:pPr lvl="1"/>
            <a:r>
              <a:rPr lang="en-US" dirty="0" smtClean="0"/>
              <a:t>If you have a general program that works with several joysticks then you may have to use a larger threshold, or you need to calibrate (adapt the program for each particular servo). 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DAD7-DC19-4A9E-93C3-E71314786426}" type="slidenum">
              <a:rPr lang="nl-NL" smtClean="0"/>
              <a:pPr/>
              <a:t>56</a:t>
            </a:fld>
            <a:endParaRPr lang="nl-NL" dirty="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Control a 3-color LED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A 3-color LED has 3 LEDs in one package</a:t>
            </a:r>
          </a:p>
          <a:p>
            <a:pPr lvl="1"/>
            <a:r>
              <a:rPr lang="en-US" dirty="0" smtClean="0"/>
              <a:t>Green</a:t>
            </a:r>
          </a:p>
          <a:p>
            <a:pPr lvl="1"/>
            <a:r>
              <a:rPr lang="en-US" dirty="0" smtClean="0"/>
              <a:t>Red</a:t>
            </a:r>
          </a:p>
          <a:p>
            <a:pPr lvl="1"/>
            <a:r>
              <a:rPr lang="en-US" dirty="0" smtClean="0"/>
              <a:t>Blue</a:t>
            </a:r>
          </a:p>
          <a:p>
            <a:r>
              <a:rPr lang="en-US" dirty="0" smtClean="0"/>
              <a:t>Use PWM to change the intensity of each color</a:t>
            </a:r>
          </a:p>
          <a:p>
            <a:pPr lvl="1"/>
            <a:r>
              <a:rPr lang="en-US" dirty="0" smtClean="0"/>
              <a:t>In that way you can create the entire spectrum of light</a:t>
            </a:r>
          </a:p>
          <a:p>
            <a:pPr lvl="1"/>
            <a:r>
              <a:rPr lang="en-US" dirty="0" smtClean="0"/>
              <a:t>Including white light</a:t>
            </a:r>
          </a:p>
          <a:p>
            <a:r>
              <a:rPr lang="en-US" dirty="0" smtClean="0"/>
              <a:t>Use pins …….</a:t>
            </a:r>
          </a:p>
          <a:p>
            <a:pPr lvl="1"/>
            <a:r>
              <a:rPr lang="en-US" dirty="0" smtClean="0"/>
              <a:t>If you still have pin xx for the separate green LED, then disconnect that one</a:t>
            </a:r>
          </a:p>
          <a:p>
            <a:pPr lvl="1"/>
            <a:r>
              <a:rPr lang="en-US" dirty="0" smtClean="0"/>
              <a:t>Since also a servo is connected, pins 10 and 11 cannot be used for PWM and only 4 PWM pins are left (of which one is used for the buzzer).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DAD7-DC19-4A9E-93C3-E71314786426}" type="slidenum">
              <a:rPr lang="nl-NL" smtClean="0"/>
              <a:pPr/>
              <a:t>57</a:t>
            </a:fld>
            <a:endParaRPr lang="nl-NL" dirty="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Counter function using a button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Update the </a:t>
            </a:r>
            <a:r>
              <a:rPr lang="en-US" dirty="0" err="1" smtClean="0"/>
              <a:t>config</a:t>
            </a:r>
            <a:r>
              <a:rPr lang="en-US" dirty="0" smtClean="0"/>
              <a:t> file to include a counter on pin</a:t>
            </a:r>
          </a:p>
          <a:p>
            <a:r>
              <a:rPr lang="en-US" dirty="0" smtClean="0"/>
              <a:t>It will count up</a:t>
            </a:r>
            <a:r>
              <a:rPr lang="nl-NL" dirty="0" smtClean="0"/>
              <a:t>. </a:t>
            </a:r>
            <a:r>
              <a:rPr lang="nl-NL" dirty="0" err="1" smtClean="0"/>
              <a:t>It</a:t>
            </a:r>
            <a:r>
              <a:rPr lang="nl-NL" dirty="0" smtClean="0"/>
              <a:t> </a:t>
            </a:r>
            <a:r>
              <a:rPr lang="nl-NL" dirty="0" err="1" smtClean="0"/>
              <a:t>will</a:t>
            </a:r>
            <a:r>
              <a:rPr lang="nl-NL" dirty="0" smtClean="0"/>
              <a:t> </a:t>
            </a:r>
            <a:r>
              <a:rPr lang="nl-NL" dirty="0" err="1" smtClean="0"/>
              <a:t>wrap</a:t>
            </a:r>
            <a:r>
              <a:rPr lang="nl-NL" dirty="0" smtClean="0"/>
              <a:t> </a:t>
            </a:r>
            <a:r>
              <a:rPr lang="nl-NL" dirty="0" err="1" smtClean="0"/>
              <a:t>round</a:t>
            </a:r>
            <a:r>
              <a:rPr lang="nl-NL" dirty="0" smtClean="0"/>
              <a:t> at a </a:t>
            </a:r>
            <a:r>
              <a:rPr lang="nl-NL" dirty="0" err="1" smtClean="0"/>
              <a:t>very</a:t>
            </a:r>
            <a:r>
              <a:rPr lang="nl-NL" dirty="0" smtClean="0"/>
              <a:t> </a:t>
            </a:r>
            <a:r>
              <a:rPr lang="nl-NL" dirty="0" err="1" smtClean="0"/>
              <a:t>large</a:t>
            </a:r>
            <a:r>
              <a:rPr lang="nl-NL" dirty="0" smtClean="0"/>
              <a:t> </a:t>
            </a:r>
            <a:r>
              <a:rPr lang="nl-NL" dirty="0" err="1" smtClean="0"/>
              <a:t>value</a:t>
            </a:r>
            <a:r>
              <a:rPr lang="nl-NL" dirty="0" smtClean="0"/>
              <a:t> </a:t>
            </a:r>
            <a:r>
              <a:rPr lang="nl-NL" dirty="0" err="1" smtClean="0"/>
              <a:t>that</a:t>
            </a:r>
            <a:r>
              <a:rPr lang="nl-NL" dirty="0" smtClean="0"/>
              <a:t> </a:t>
            </a:r>
            <a:r>
              <a:rPr lang="nl-NL" dirty="0" err="1" smtClean="0"/>
              <a:t>will</a:t>
            </a:r>
            <a:r>
              <a:rPr lang="nl-NL" dirty="0" smtClean="0"/>
              <a:t> </a:t>
            </a:r>
            <a:r>
              <a:rPr lang="nl-NL" dirty="0" err="1" smtClean="0"/>
              <a:t>be</a:t>
            </a:r>
            <a:r>
              <a:rPr lang="nl-NL" dirty="0" smtClean="0"/>
              <a:t> </a:t>
            </a:r>
            <a:r>
              <a:rPr lang="nl-NL" dirty="0" err="1" smtClean="0"/>
              <a:t>reached</a:t>
            </a:r>
            <a:r>
              <a:rPr lang="nl-NL" dirty="0" smtClean="0"/>
              <a:t> </a:t>
            </a:r>
            <a:r>
              <a:rPr lang="nl-NL" dirty="0" err="1" smtClean="0"/>
              <a:t>after</a:t>
            </a:r>
            <a:r>
              <a:rPr lang="nl-NL" dirty="0" smtClean="0"/>
              <a:t> </a:t>
            </a:r>
            <a:r>
              <a:rPr lang="nl-NL" dirty="0" err="1" smtClean="0"/>
              <a:t>days</a:t>
            </a:r>
            <a:r>
              <a:rPr lang="nl-NL" dirty="0" smtClean="0"/>
              <a:t> of </a:t>
            </a:r>
            <a:r>
              <a:rPr lang="nl-NL" dirty="0" err="1" smtClean="0"/>
              <a:t>counting</a:t>
            </a:r>
            <a:r>
              <a:rPr lang="nl-NL" dirty="0" smtClean="0"/>
              <a:t>.</a:t>
            </a:r>
          </a:p>
          <a:p>
            <a:r>
              <a:rPr lang="en-US" dirty="0" smtClean="0"/>
              <a:t>Max. ca. 80 counts per second = 4800 per minute</a:t>
            </a:r>
          </a:p>
          <a:p>
            <a:r>
              <a:rPr lang="en-US" dirty="0" smtClean="0"/>
              <a:t>There is a 4 ms </a:t>
            </a:r>
            <a:r>
              <a:rPr lang="en-US" dirty="0" err="1" smtClean="0"/>
              <a:t>debouncing</a:t>
            </a:r>
            <a:r>
              <a:rPr lang="en-US" dirty="0" smtClean="0"/>
              <a:t> delay</a:t>
            </a:r>
          </a:p>
          <a:p>
            <a:pPr lvl="1"/>
            <a:r>
              <a:rPr lang="en-US" dirty="0" smtClean="0"/>
              <a:t>So multiple pulses within 4 ms will processed as a single count</a:t>
            </a:r>
          </a:p>
          <a:p>
            <a:pPr lvl="1"/>
            <a:r>
              <a:rPr lang="en-US" dirty="0" smtClean="0"/>
              <a:t>So no need for capacitors to do </a:t>
            </a:r>
            <a:r>
              <a:rPr lang="en-US" dirty="0" err="1" smtClean="0"/>
              <a:t>debouncing</a:t>
            </a:r>
            <a:endParaRPr lang="en-US" dirty="0" smtClean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DAD7-DC19-4A9E-93C3-E71314786426}" type="slidenum">
              <a:rPr lang="nl-NL" smtClean="0"/>
              <a:pPr/>
              <a:t>58</a:t>
            </a:fld>
            <a:endParaRPr lang="nl-NL" dirty="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Counter using an IR slotted sensor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It does not need a pull up resistor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DAD7-DC19-4A9E-93C3-E71314786426}" type="slidenum">
              <a:rPr lang="nl-NL" smtClean="0"/>
              <a:pPr/>
              <a:t>59</a:t>
            </a:fld>
            <a:endParaRPr lang="nl-NL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Non-objective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It is </a:t>
            </a:r>
            <a:r>
              <a:rPr lang="en-US" b="1" i="1" dirty="0" smtClean="0"/>
              <a:t>not</a:t>
            </a:r>
            <a:r>
              <a:rPr lang="en-US" dirty="0" smtClean="0"/>
              <a:t> an objective to create a complete useful game or other program.</a:t>
            </a:r>
          </a:p>
          <a:p>
            <a:pPr lvl="1"/>
            <a:r>
              <a:rPr lang="en-US" dirty="0" smtClean="0"/>
              <a:t>You can do that with your own creativity at home now that you know how to control several pieces of hardware from Scratch using </a:t>
            </a:r>
            <a:r>
              <a:rPr lang="en-US" dirty="0" err="1" smtClean="0"/>
              <a:t>scratchClient</a:t>
            </a:r>
            <a:r>
              <a:rPr lang="en-US" dirty="0" smtClean="0"/>
              <a:t>.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DAD7-DC19-4A9E-93C3-E71314786426}" type="slidenum">
              <a:rPr lang="nl-NL" smtClean="0"/>
              <a:pPr/>
              <a:t>6</a:t>
            </a:fld>
            <a:endParaRPr lang="nl-NL" dirty="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Tilt sensor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Adapt the </a:t>
            </a:r>
            <a:r>
              <a:rPr lang="en-US" dirty="0" err="1" smtClean="0"/>
              <a:t>config</a:t>
            </a:r>
            <a:r>
              <a:rPr lang="en-US" dirty="0" smtClean="0"/>
              <a:t> file for a tilt sensor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DAD7-DC19-4A9E-93C3-E71314786426}" type="slidenum">
              <a:rPr lang="nl-NL" smtClean="0"/>
              <a:pPr/>
              <a:t>60</a:t>
            </a:fld>
            <a:endParaRPr lang="nl-NL" dirty="0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Rain sensor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DAD7-DC19-4A9E-93C3-E71314786426}" type="slidenum">
              <a:rPr lang="nl-NL" smtClean="0"/>
              <a:pPr/>
              <a:t>61</a:t>
            </a:fld>
            <a:endParaRPr lang="nl-NL" dirty="0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Microphone input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You can only react on audio being present or not.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DAD7-DC19-4A9E-93C3-E71314786426}" type="slidenum">
              <a:rPr lang="nl-NL" smtClean="0"/>
              <a:pPr/>
              <a:t>62</a:t>
            </a:fld>
            <a:endParaRPr lang="nl-NL" dirty="0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Usage of </a:t>
            </a:r>
            <a:r>
              <a:rPr lang="en-US" dirty="0" err="1" smtClean="0"/>
              <a:t>ident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DAD7-DC19-4A9E-93C3-E71314786426}" type="slidenum">
              <a:rPr lang="nl-NL" smtClean="0"/>
              <a:pPr/>
              <a:t>63</a:t>
            </a:fld>
            <a:endParaRPr lang="nl-NL" dirty="0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Control multiple </a:t>
            </a:r>
            <a:r>
              <a:rPr lang="en-US" dirty="0" err="1" smtClean="0"/>
              <a:t>Arduinos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DAD7-DC19-4A9E-93C3-E71314786426}" type="slidenum">
              <a:rPr lang="nl-NL" smtClean="0"/>
              <a:pPr/>
              <a:t>64</a:t>
            </a:fld>
            <a:endParaRPr lang="nl-NL" dirty="0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Debouncing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DAD7-DC19-4A9E-93C3-E71314786426}" type="slidenum">
              <a:rPr lang="nl-NL" smtClean="0"/>
              <a:pPr/>
              <a:t>65</a:t>
            </a:fld>
            <a:endParaRPr lang="nl-NL" dirty="0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Power on self test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DAD7-DC19-4A9E-93C3-E71314786426}" type="slidenum">
              <a:rPr lang="nl-NL" smtClean="0"/>
              <a:pPr/>
              <a:t>66</a:t>
            </a:fld>
            <a:endParaRPr lang="nl-NL" dirty="0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Controlling a relay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DAD7-DC19-4A9E-93C3-E71314786426}" type="slidenum">
              <a:rPr lang="nl-NL" smtClean="0"/>
              <a:pPr/>
              <a:t>67</a:t>
            </a:fld>
            <a:endParaRPr lang="nl-NL" dirty="0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Safely controlling 220 Volt appliances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You can in principle use a relay to control 220 Volt appliances.</a:t>
            </a:r>
          </a:p>
          <a:p>
            <a:r>
              <a:rPr lang="en-US" dirty="0" smtClean="0"/>
              <a:t>However, this is not something you want to do in a classroom situation</a:t>
            </a:r>
          </a:p>
          <a:p>
            <a:r>
              <a:rPr lang="en-US" dirty="0" smtClean="0"/>
              <a:t>Alternative: use a remote control and use servos to press the buttons.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DAD7-DC19-4A9E-93C3-E71314786426}" type="slidenum">
              <a:rPr lang="nl-NL" smtClean="0"/>
              <a:pPr/>
              <a:t>68</a:t>
            </a:fld>
            <a:endParaRPr lang="nl-NL" dirty="0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Controlling a camera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a servo to press the button of the camera</a:t>
            </a:r>
          </a:p>
          <a:p>
            <a:r>
              <a:rPr lang="en-US" dirty="0" smtClean="0"/>
              <a:t>Cannot do in the workshop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DAD7-DC19-4A9E-93C3-E71314786426}" type="slidenum">
              <a:rPr lang="nl-NL" smtClean="0"/>
              <a:pPr/>
              <a:t>69</a:t>
            </a:fld>
            <a:endParaRPr lang="nl-NL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M5810video\Documents\Weekendschool\Pi And More\IMC-Weekend-School-in-Figures.jpg"/>
          <p:cNvPicPr>
            <a:picLocks noChangeAspect="1" noChangeArrowheads="1"/>
          </p:cNvPicPr>
          <p:nvPr/>
        </p:nvPicPr>
        <p:blipFill>
          <a:blip r:embed="rId2" cstate="print"/>
          <a:srcRect l="44527" t="40460" b="24437"/>
          <a:stretch>
            <a:fillRect/>
          </a:stretch>
        </p:blipFill>
        <p:spPr bwMode="auto">
          <a:xfrm>
            <a:off x="1187624" y="987574"/>
            <a:ext cx="3922720" cy="3727462"/>
          </a:xfrm>
          <a:prstGeom prst="rect">
            <a:avLst/>
          </a:prstGeom>
          <a:noFill/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Weekendschool</a:t>
            </a:r>
            <a:endParaRPr lang="nl-NL" dirty="0"/>
          </a:p>
        </p:txBody>
      </p:sp>
      <p:sp>
        <p:nvSpPr>
          <p:cNvPr id="7" name="Tijdelijke aanduiding voor inhoud 6"/>
          <p:cNvSpPr>
            <a:spLocks noGrp="1"/>
          </p:cNvSpPr>
          <p:nvPr>
            <p:ph sz="half" idx="2"/>
          </p:nvPr>
        </p:nvSpPr>
        <p:spPr>
          <a:xfrm>
            <a:off x="4860032" y="411510"/>
            <a:ext cx="4104456" cy="4608512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Generally parents tell their children: “Learn for later”. But what is later?</a:t>
            </a:r>
          </a:p>
          <a:p>
            <a:r>
              <a:rPr lang="en-US" dirty="0" smtClean="0"/>
              <a:t>“I want to become an engineer. Do you maybe know an engineer? I would very much like to meet one”</a:t>
            </a:r>
          </a:p>
          <a:p>
            <a:r>
              <a:rPr lang="en-US" dirty="0" smtClean="0"/>
              <a:t>Professionals teach children on Sundays about their job. Large variety of topics.</a:t>
            </a:r>
          </a:p>
          <a:p>
            <a:r>
              <a:rPr lang="en-US" dirty="0" smtClean="0"/>
              <a:t>&gt; 1000 students between 11 and 14 years from underprivileged areas.</a:t>
            </a:r>
          </a:p>
          <a:p>
            <a:r>
              <a:rPr lang="en-US" dirty="0" smtClean="0"/>
              <a:t>Curriculum lasts for 2.5 to 3 years</a:t>
            </a:r>
          </a:p>
          <a:p>
            <a:r>
              <a:rPr lang="en-US" dirty="0" smtClean="0"/>
              <a:t>3500+ volunteers.</a:t>
            </a:r>
          </a:p>
          <a:p>
            <a:r>
              <a:rPr lang="en-US" dirty="0" smtClean="0"/>
              <a:t>Funded by 110+ sponsors (companies, individuals, foundations).</a:t>
            </a:r>
          </a:p>
          <a:p>
            <a:r>
              <a:rPr lang="en-US" dirty="0" smtClean="0"/>
              <a:t>Started in 1998.</a:t>
            </a:r>
          </a:p>
          <a:p>
            <a:r>
              <a:rPr lang="en-US" dirty="0" smtClean="0"/>
              <a:t>It works! Data shows: alumni have better professional prospects, are more self-aware, and feel more connected with society.</a:t>
            </a:r>
          </a:p>
        </p:txBody>
      </p:sp>
      <p:sp>
        <p:nvSpPr>
          <p:cNvPr id="10" name="Rechthoekige driehoek 9"/>
          <p:cNvSpPr/>
          <p:nvPr/>
        </p:nvSpPr>
        <p:spPr>
          <a:xfrm rot="5400000">
            <a:off x="1187624" y="987574"/>
            <a:ext cx="1512168" cy="1512168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4" name="Tijdelijke aanduiding voor dianumm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DAD7-DC19-4A9E-93C3-E71314786426}" type="slidenum">
              <a:rPr lang="nl-NL" smtClean="0"/>
              <a:pPr/>
              <a:t>7</a:t>
            </a:fld>
            <a:endParaRPr lang="nl-NL" dirty="0"/>
          </a:p>
        </p:txBody>
      </p:sp>
      <p:sp>
        <p:nvSpPr>
          <p:cNvPr id="15" name="Rechthoek 14"/>
          <p:cNvSpPr/>
          <p:nvPr/>
        </p:nvSpPr>
        <p:spPr>
          <a:xfrm>
            <a:off x="3995936" y="3651870"/>
            <a:ext cx="558000" cy="1908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0" rtlCol="0" anchor="ctr"/>
          <a:lstStyle/>
          <a:p>
            <a:r>
              <a:rPr lang="en-US" sz="600" dirty="0" smtClean="0"/>
              <a:t>EINDHOVEN</a:t>
            </a:r>
            <a:br>
              <a:rPr lang="en-US" sz="600" dirty="0" smtClean="0"/>
            </a:br>
            <a:r>
              <a:rPr lang="en-US" sz="600" dirty="0" smtClean="0"/>
              <a:t>58 students</a:t>
            </a:r>
            <a:endParaRPr lang="nl-NL" sz="600" dirty="0"/>
          </a:p>
        </p:txBody>
      </p:sp>
      <p:cxnSp>
        <p:nvCxnSpPr>
          <p:cNvPr id="17" name="Rechte verbindingslijn 16"/>
          <p:cNvCxnSpPr/>
          <p:nvPr/>
        </p:nvCxnSpPr>
        <p:spPr>
          <a:xfrm flipH="1" flipV="1">
            <a:off x="3419872" y="3579862"/>
            <a:ext cx="576064" cy="1440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ep 12"/>
          <p:cNvGrpSpPr/>
          <p:nvPr/>
        </p:nvGrpSpPr>
        <p:grpSpPr>
          <a:xfrm>
            <a:off x="3275856" y="3507854"/>
            <a:ext cx="144016" cy="144016"/>
            <a:chOff x="3275856" y="3507854"/>
            <a:chExt cx="144016" cy="144016"/>
          </a:xfrm>
        </p:grpSpPr>
        <p:sp>
          <p:nvSpPr>
            <p:cNvPr id="12" name="Ovaal 11"/>
            <p:cNvSpPr/>
            <p:nvPr/>
          </p:nvSpPr>
          <p:spPr>
            <a:xfrm>
              <a:off x="3309764" y="3533254"/>
              <a:ext cx="72008" cy="7200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1" name="Ring 10"/>
            <p:cNvSpPr/>
            <p:nvPr/>
          </p:nvSpPr>
          <p:spPr>
            <a:xfrm>
              <a:off x="3275856" y="3507854"/>
              <a:ext cx="144016" cy="144016"/>
            </a:xfrm>
            <a:prstGeom prst="donut">
              <a:avLst/>
            </a:prstGeom>
            <a:solidFill>
              <a:srgbClr val="FF0000"/>
            </a:solidFill>
            <a:ln>
              <a:solidFill>
                <a:srgbClr val="FF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>
                <a:solidFill>
                  <a:schemeClr val="tx1"/>
                </a:solidFill>
              </a:endParaRPr>
            </a:p>
          </p:txBody>
        </p:sp>
      </p:grpSp>
      <p:sp>
        <p:nvSpPr>
          <p:cNvPr id="19" name="Rechthoek 18"/>
          <p:cNvSpPr/>
          <p:nvPr/>
        </p:nvSpPr>
        <p:spPr>
          <a:xfrm>
            <a:off x="539552" y="4371950"/>
            <a:ext cx="558000" cy="1908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0" rtlCol="0" anchor="ctr"/>
          <a:lstStyle/>
          <a:p>
            <a:r>
              <a:rPr lang="en-US" sz="600" dirty="0" err="1" smtClean="0"/>
              <a:t>Trudo</a:t>
            </a:r>
            <a:r>
              <a:rPr lang="en-US" sz="600" dirty="0" smtClean="0"/>
              <a:t> </a:t>
            </a:r>
            <a:r>
              <a:rPr lang="en-US" sz="600" dirty="0" err="1" smtClean="0"/>
              <a:t>Weekendschool</a:t>
            </a:r>
            <a:endParaRPr lang="nl-NL" sz="600" dirty="0"/>
          </a:p>
        </p:txBody>
      </p:sp>
      <p:sp>
        <p:nvSpPr>
          <p:cNvPr id="20" name="Rechthoek 19"/>
          <p:cNvSpPr/>
          <p:nvPr/>
        </p:nvSpPr>
        <p:spPr>
          <a:xfrm>
            <a:off x="539552" y="4155926"/>
            <a:ext cx="558000" cy="190800"/>
          </a:xfrm>
          <a:prstGeom prst="rect">
            <a:avLst/>
          </a:prstGeom>
          <a:solidFill>
            <a:srgbClr val="000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0" rtlCol="0" anchor="ctr"/>
          <a:lstStyle/>
          <a:p>
            <a:r>
              <a:rPr lang="en-US" sz="600" dirty="0" smtClean="0"/>
              <a:t>IMC </a:t>
            </a:r>
            <a:r>
              <a:rPr lang="en-US" sz="600" dirty="0" err="1" smtClean="0"/>
              <a:t>Weekendschool</a:t>
            </a:r>
            <a:endParaRPr lang="nl-NL" sz="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 you want to save your setup?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If you brought your own USB stick, then connect it and copy the </a:t>
            </a:r>
            <a:r>
              <a:rPr lang="en-US" dirty="0" err="1" smtClean="0"/>
              <a:t>PiAndMore</a:t>
            </a:r>
            <a:r>
              <a:rPr lang="en-US" dirty="0" smtClean="0"/>
              <a:t> folder on the desktop</a:t>
            </a:r>
          </a:p>
          <a:p>
            <a:r>
              <a:rPr lang="en-US" dirty="0" smtClean="0"/>
              <a:t>The rest of the material you can download from </a:t>
            </a:r>
            <a:r>
              <a:rPr lang="en-US" dirty="0" err="1" smtClean="0"/>
              <a:t>github</a:t>
            </a:r>
            <a:r>
              <a:rPr lang="en-US" dirty="0" smtClean="0"/>
              <a:t>.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DAD7-DC19-4A9E-93C3-E71314786426}" type="slidenum">
              <a:rPr lang="nl-NL" smtClean="0"/>
              <a:pPr/>
              <a:t>70</a:t>
            </a:fld>
            <a:endParaRPr lang="nl-NL" dirty="0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Clean up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Please disconnect all components and all wires and put them in the box</a:t>
            </a:r>
          </a:p>
          <a:p>
            <a:r>
              <a:rPr lang="en-US" dirty="0" smtClean="0"/>
              <a:t>Put the pliers in the box</a:t>
            </a:r>
          </a:p>
          <a:p>
            <a:r>
              <a:rPr lang="en-US" dirty="0" smtClean="0"/>
              <a:t>Put the USB cable in the box</a:t>
            </a:r>
          </a:p>
          <a:p>
            <a:r>
              <a:rPr lang="en-US" dirty="0" smtClean="0"/>
              <a:t>Put the empty board in the box on top</a:t>
            </a:r>
          </a:p>
          <a:p>
            <a:r>
              <a:rPr lang="en-US" dirty="0" smtClean="0"/>
              <a:t>Shutdown the Raspberry Pi and then switch off the power.</a:t>
            </a:r>
          </a:p>
          <a:p>
            <a:r>
              <a:rPr lang="en-US" dirty="0" smtClean="0"/>
              <a:t>We will take care of the rest.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DAD7-DC19-4A9E-93C3-E71314786426}" type="slidenum">
              <a:rPr lang="nl-NL" smtClean="0"/>
              <a:pPr/>
              <a:t>71</a:t>
            </a:fld>
            <a:endParaRPr lang="nl-NL" dirty="0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Maximum current per pin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Max output current per pin = 20 </a:t>
            </a:r>
            <a:r>
              <a:rPr lang="en-US" dirty="0" err="1" smtClean="0"/>
              <a:t>mA</a:t>
            </a:r>
            <a:endParaRPr lang="en-US" dirty="0" smtClean="0"/>
          </a:p>
          <a:p>
            <a:r>
              <a:rPr lang="en-US" dirty="0" smtClean="0"/>
              <a:t>Total current for the board: 1 A</a:t>
            </a:r>
          </a:p>
          <a:p>
            <a:r>
              <a:rPr lang="en-US" dirty="0" smtClean="0"/>
              <a:t>Note that also the potentiometer and the joystick take power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DAD7-DC19-4A9E-93C3-E71314786426}" type="slidenum">
              <a:rPr lang="nl-NL" smtClean="0"/>
              <a:pPr/>
              <a:t>72</a:t>
            </a:fld>
            <a:endParaRPr lang="nl-NL" dirty="0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Can </a:t>
            </a:r>
            <a:r>
              <a:rPr lang="en-US" dirty="0" err="1" smtClean="0"/>
              <a:t>scratchClient</a:t>
            </a:r>
            <a:r>
              <a:rPr lang="en-US" dirty="0" smtClean="0"/>
              <a:t> do more? Yes!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It can also let you configure and use the GPIO pins on the Raspberry Pi itself.</a:t>
            </a:r>
          </a:p>
          <a:p>
            <a:pPr lvl="1"/>
            <a:r>
              <a:rPr lang="en-US" dirty="0" smtClean="0"/>
              <a:t>However be aware:</a:t>
            </a:r>
          </a:p>
          <a:p>
            <a:pPr lvl="2"/>
            <a:r>
              <a:rPr lang="en-US" dirty="0" smtClean="0"/>
              <a:t>There is no analog input on Raspberry Pi.</a:t>
            </a:r>
          </a:p>
          <a:p>
            <a:pPr lvl="2"/>
            <a:r>
              <a:rPr lang="en-US" dirty="0" smtClean="0"/>
              <a:t>The pins are </a:t>
            </a:r>
            <a:r>
              <a:rPr lang="en-US" b="1" i="1" dirty="0" smtClean="0"/>
              <a:t>NOT </a:t>
            </a:r>
            <a:r>
              <a:rPr lang="en-US" dirty="0" smtClean="0"/>
              <a:t>5 Volt tolerant (max 3.3 Volt).</a:t>
            </a:r>
          </a:p>
          <a:p>
            <a:pPr lvl="2"/>
            <a:r>
              <a:rPr lang="en-US" dirty="0" smtClean="0"/>
              <a:t>The max current per pin on Raspberry Pi is lower than on </a:t>
            </a:r>
            <a:r>
              <a:rPr lang="en-US" dirty="0" err="1" smtClean="0"/>
              <a:t>Arduino</a:t>
            </a:r>
            <a:r>
              <a:rPr lang="en-US" dirty="0" smtClean="0"/>
              <a:t>.</a:t>
            </a:r>
          </a:p>
          <a:p>
            <a:pPr lvl="2"/>
            <a:r>
              <a:rPr lang="en-US" dirty="0" smtClean="0"/>
              <a:t>If you blow up an </a:t>
            </a:r>
            <a:r>
              <a:rPr lang="en-US" dirty="0" err="1" smtClean="0"/>
              <a:t>Arduino</a:t>
            </a:r>
            <a:r>
              <a:rPr lang="en-US" dirty="0" smtClean="0"/>
              <a:t> (clone), the cost is limited to a few euro.</a:t>
            </a:r>
          </a:p>
          <a:p>
            <a:pPr lvl="3"/>
            <a:r>
              <a:rPr lang="en-US" dirty="0" smtClean="0"/>
              <a:t>A Raspberry Pi is much more expensive.</a:t>
            </a:r>
          </a:p>
          <a:p>
            <a:r>
              <a:rPr lang="en-US" dirty="0" err="1" smtClean="0"/>
              <a:t>scratchClient</a:t>
            </a:r>
            <a:r>
              <a:rPr lang="en-US" dirty="0" smtClean="0"/>
              <a:t> can also control Sonic Pi for high quality audio.</a:t>
            </a:r>
          </a:p>
          <a:p>
            <a:r>
              <a:rPr lang="en-US" dirty="0" smtClean="0"/>
              <a:t>There are also </a:t>
            </a:r>
            <a:r>
              <a:rPr lang="en-US" dirty="0" err="1" smtClean="0"/>
              <a:t>Arduino</a:t>
            </a:r>
            <a:r>
              <a:rPr lang="en-US" dirty="0" smtClean="0"/>
              <a:t> sketches to control LED strips (</a:t>
            </a:r>
            <a:r>
              <a:rPr lang="en-US" dirty="0" err="1" smtClean="0"/>
              <a:t>Neopixel</a:t>
            </a:r>
            <a:r>
              <a:rPr lang="en-US" dirty="0" smtClean="0"/>
              <a:t> WS2812) and to control LEGO Power.</a:t>
            </a:r>
          </a:p>
          <a:p>
            <a:r>
              <a:rPr lang="en-US" dirty="0" err="1" smtClean="0"/>
              <a:t>scratchClient</a:t>
            </a:r>
            <a:r>
              <a:rPr lang="en-US" dirty="0" smtClean="0"/>
              <a:t> can work with Scratch 2.0 (soon).</a:t>
            </a:r>
          </a:p>
          <a:p>
            <a:r>
              <a:rPr lang="en-US" dirty="0" err="1" smtClean="0"/>
              <a:t>scratchClient</a:t>
            </a:r>
            <a:r>
              <a:rPr lang="en-US" dirty="0" smtClean="0"/>
              <a:t> can also run on Windows and then via </a:t>
            </a:r>
            <a:r>
              <a:rPr lang="en-US" dirty="0" err="1" smtClean="0"/>
              <a:t>Arduino</a:t>
            </a:r>
            <a:r>
              <a:rPr lang="en-US" dirty="0" smtClean="0"/>
              <a:t> control peripherals.</a:t>
            </a:r>
          </a:p>
          <a:p>
            <a:r>
              <a:rPr lang="en-US" dirty="0" err="1" smtClean="0"/>
              <a:t>scratchClient</a:t>
            </a:r>
            <a:r>
              <a:rPr lang="en-US" dirty="0" smtClean="0"/>
              <a:t> can work with multiple Raspberry Pi configurations in a network.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DAD7-DC19-4A9E-93C3-E71314786426}" type="slidenum">
              <a:rPr lang="nl-NL" smtClean="0"/>
              <a:pPr/>
              <a:t>73</a:t>
            </a:fld>
            <a:endParaRPr lang="nl-NL" dirty="0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 love to hear from you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If you have any questions or remarks about this workshop then send us an email:</a:t>
            </a:r>
          </a:p>
          <a:p>
            <a:pPr lvl="1"/>
            <a:r>
              <a:rPr lang="en-US" dirty="0" smtClean="0">
                <a:hlinkClick r:id="rId2"/>
              </a:rPr>
              <a:t>hans.piam@hanselma.nl</a:t>
            </a:r>
            <a:endParaRPr lang="en-US" dirty="0" smtClean="0"/>
          </a:p>
          <a:p>
            <a:pPr lvl="1"/>
            <a:r>
              <a:rPr lang="en-US" smtClean="0">
                <a:hlinkClick r:id="rId3"/>
              </a:rPr>
              <a:t>heppg@web.de</a:t>
            </a:r>
            <a:endParaRPr lang="en-US" smtClean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DAD7-DC19-4A9E-93C3-E71314786426}" type="slidenum">
              <a:rPr lang="nl-NL" smtClean="0"/>
              <a:pPr/>
              <a:t>74</a:t>
            </a:fld>
            <a:endParaRPr lang="nl-NL" dirty="0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smtClean="0"/>
              <a:t>Appendix</a:t>
            </a:r>
            <a:endParaRPr lang="nl-NL" dirty="0"/>
          </a:p>
        </p:txBody>
      </p:sp>
      <p:sp>
        <p:nvSpPr>
          <p:cNvPr id="6" name="Ondertitel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4294967295"/>
          </p:nvPr>
        </p:nvSpPr>
        <p:spPr>
          <a:xfrm>
            <a:off x="8629650" y="4767263"/>
            <a:ext cx="514350" cy="274637"/>
          </a:xfrm>
        </p:spPr>
        <p:txBody>
          <a:bodyPr/>
          <a:lstStyle/>
          <a:p>
            <a:fld id="{6802DAD7-DC19-4A9E-93C3-E71314786426}" type="slidenum">
              <a:rPr lang="nl-NL" smtClean="0"/>
              <a:pPr/>
              <a:t>75</a:t>
            </a:fld>
            <a:endParaRPr lang="nl-NL" dirty="0"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Cost of the setup (1 of 2)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This is a list of the cost of the setup of the external board.</a:t>
            </a:r>
          </a:p>
          <a:p>
            <a:r>
              <a:rPr lang="en-US" dirty="0" smtClean="0"/>
              <a:t>Not included is the cost of the </a:t>
            </a:r>
            <a:r>
              <a:rPr lang="en-US" dirty="0" err="1" smtClean="0"/>
              <a:t>perspex</a:t>
            </a:r>
            <a:r>
              <a:rPr lang="en-US" dirty="0" smtClean="0"/>
              <a:t> board and the nuts and bolts, which are not an absolute minimum requirement</a:t>
            </a:r>
          </a:p>
          <a:p>
            <a:pPr lvl="1"/>
            <a:r>
              <a:rPr lang="en-US" dirty="0" smtClean="0"/>
              <a:t>And for which there are alternatives, e.g. use cardboard or an MDF board</a:t>
            </a:r>
          </a:p>
          <a:p>
            <a:r>
              <a:rPr lang="en-US" dirty="0" smtClean="0"/>
              <a:t>All material comes from </a:t>
            </a:r>
            <a:r>
              <a:rPr lang="en-US" dirty="0" err="1" smtClean="0"/>
              <a:t>Aliexpress</a:t>
            </a:r>
            <a:endParaRPr lang="en-US" dirty="0" smtClean="0"/>
          </a:p>
          <a:p>
            <a:pPr lvl="1"/>
            <a:r>
              <a:rPr lang="en-US" dirty="0" smtClean="0"/>
              <a:t>Very cheap</a:t>
            </a:r>
          </a:p>
          <a:p>
            <a:pPr lvl="1"/>
            <a:r>
              <a:rPr lang="en-US" dirty="0" smtClean="0"/>
              <a:t>Often no shipping costs to Europe</a:t>
            </a:r>
          </a:p>
          <a:p>
            <a:pPr lvl="1"/>
            <a:r>
              <a:rPr lang="en-US" dirty="0" smtClean="0"/>
              <a:t>Takes between 2 weeks and 2 months</a:t>
            </a:r>
          </a:p>
          <a:p>
            <a:pPr lvl="2"/>
            <a:r>
              <a:rPr lang="en-US" dirty="0" smtClean="0"/>
              <a:t>Or never arrives, but then money is promptly returned.</a:t>
            </a:r>
          </a:p>
          <a:p>
            <a:pPr lvl="1"/>
            <a:r>
              <a:rPr lang="en-US" dirty="0" smtClean="0"/>
              <a:t>When ordering below 22 euro, no import duties and handling costs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DAD7-DC19-4A9E-93C3-E71314786426}" type="slidenum">
              <a:rPr lang="nl-NL" smtClean="0"/>
              <a:pPr/>
              <a:t>76</a:t>
            </a:fld>
            <a:endParaRPr lang="nl-NL" dirty="0"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Cost of the setup (2 of 2)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DAD7-DC19-4A9E-93C3-E71314786426}" type="slidenum">
              <a:rPr lang="nl-NL" smtClean="0"/>
              <a:pPr/>
              <a:t>77</a:t>
            </a:fld>
            <a:endParaRPr lang="nl-NL" dirty="0"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smtClean="0"/>
              <a:t>The End</a:t>
            </a:r>
            <a:endParaRPr lang="nl-NL" dirty="0"/>
          </a:p>
        </p:txBody>
      </p:sp>
      <p:sp>
        <p:nvSpPr>
          <p:cNvPr id="6" name="Ondertitel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4294967295"/>
          </p:nvPr>
        </p:nvSpPr>
        <p:spPr>
          <a:xfrm>
            <a:off x="8629650" y="4767263"/>
            <a:ext cx="514350" cy="274637"/>
          </a:xfrm>
        </p:spPr>
        <p:txBody>
          <a:bodyPr/>
          <a:lstStyle/>
          <a:p>
            <a:fld id="{6802DAD7-DC19-4A9E-93C3-E71314786426}" type="slidenum">
              <a:rPr lang="nl-NL" smtClean="0"/>
              <a:pPr/>
              <a:t>78</a:t>
            </a:fld>
            <a:endParaRPr lang="nl-NL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Lessons at the </a:t>
            </a:r>
            <a:r>
              <a:rPr lang="en-US" dirty="0" err="1" smtClean="0"/>
              <a:t>Weekendschool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I personally teach </a:t>
            </a:r>
          </a:p>
          <a:p>
            <a:pPr lvl="1"/>
            <a:r>
              <a:rPr lang="en-US" dirty="0" smtClean="0"/>
              <a:t>Mathematics (since 2004)</a:t>
            </a:r>
          </a:p>
          <a:p>
            <a:pPr lvl="1"/>
            <a:r>
              <a:rPr lang="en-US" dirty="0" smtClean="0"/>
              <a:t>Physics (since 2011)</a:t>
            </a:r>
          </a:p>
          <a:p>
            <a:pPr lvl="1"/>
            <a:r>
              <a:rPr lang="en-US" dirty="0" smtClean="0"/>
              <a:t>Programming (started in 2016)</a:t>
            </a:r>
          </a:p>
          <a:p>
            <a:pPr lvl="1"/>
            <a:r>
              <a:rPr lang="en-US" dirty="0" smtClean="0"/>
              <a:t>Electro (started in 2016)</a:t>
            </a:r>
          </a:p>
          <a:p>
            <a:r>
              <a:rPr lang="en-US" dirty="0" smtClean="0"/>
              <a:t>Programming: 3 (2) lessons on 5 (3) Sundays with Scratch, Raspberry Pi and </a:t>
            </a:r>
            <a:r>
              <a:rPr lang="en-US" dirty="0" err="1" smtClean="0"/>
              <a:t>Arduino</a:t>
            </a:r>
            <a:endParaRPr lang="en-US" dirty="0" smtClean="0"/>
          </a:p>
          <a:p>
            <a:pPr lvl="1"/>
            <a:r>
              <a:rPr lang="en-US" dirty="0" smtClean="0"/>
              <a:t>Last lesson comprises 2 days but is optional and can be done in a later year.</a:t>
            </a:r>
          </a:p>
          <a:p>
            <a:r>
              <a:rPr lang="en-US" dirty="0" smtClean="0"/>
              <a:t>Lesson 2: Physical computing: </a:t>
            </a:r>
            <a:r>
              <a:rPr lang="nl-NL" dirty="0" smtClean="0">
                <a:hlinkClick r:id="rId3"/>
              </a:rPr>
              <a:t>https://www.youtube.com/watch?v=Qo1gnXNzhqE</a:t>
            </a:r>
            <a:endParaRPr lang="nl-NL" dirty="0" smtClean="0"/>
          </a:p>
          <a:p>
            <a:endParaRPr lang="nl-NL" dirty="0" smtClean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DAD7-DC19-4A9E-93C3-E71314786426}" type="slidenum">
              <a:rPr lang="nl-NL" smtClean="0"/>
              <a:pPr/>
              <a:t>8</a:t>
            </a:fld>
            <a:endParaRPr lang="nl-NL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Only a few rules today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457200" y="1059582"/>
            <a:ext cx="8229600" cy="3744416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If Raspberry Pi needs to be rebooted, it needs a </a:t>
            </a:r>
            <a:r>
              <a:rPr lang="en-US" dirty="0" err="1" smtClean="0"/>
              <a:t>powercycle</a:t>
            </a:r>
            <a:r>
              <a:rPr lang="en-US" dirty="0" smtClean="0"/>
              <a:t>. Please do not pull plugs but use the switch in the outlet after you have done the shutdown.</a:t>
            </a:r>
          </a:p>
          <a:p>
            <a:r>
              <a:rPr lang="en-US" dirty="0" smtClean="0"/>
              <a:t>Always put a resistor in series with the components when indicated.</a:t>
            </a:r>
          </a:p>
          <a:p>
            <a:pPr lvl="1"/>
            <a:r>
              <a:rPr lang="en-US" dirty="0" smtClean="0"/>
              <a:t>If you think there is no need then please tell us and we will explain</a:t>
            </a:r>
            <a:br>
              <a:rPr lang="en-US" dirty="0" smtClean="0"/>
            </a:br>
            <a:r>
              <a:rPr lang="en-US" dirty="0" smtClean="0"/>
              <a:t>what the reason is (with one exception).</a:t>
            </a:r>
          </a:p>
          <a:p>
            <a:r>
              <a:rPr lang="en-US" dirty="0" smtClean="0"/>
              <a:t>When changing the wiring</a:t>
            </a:r>
          </a:p>
          <a:p>
            <a:pPr marL="711200" lvl="1" indent="-457200">
              <a:buFont typeface="+mj-lt"/>
              <a:buAutoNum type="arabicPeriod"/>
            </a:pPr>
            <a:r>
              <a:rPr lang="en-US" dirty="0" smtClean="0"/>
              <a:t>Stop </a:t>
            </a:r>
            <a:r>
              <a:rPr lang="en-US" dirty="0" err="1" smtClean="0"/>
              <a:t>scratchClient</a:t>
            </a:r>
            <a:r>
              <a:rPr lang="en-US" dirty="0" smtClean="0"/>
              <a:t> (just close the window)</a:t>
            </a:r>
          </a:p>
          <a:p>
            <a:pPr marL="711200" lvl="1" indent="-457200">
              <a:buFont typeface="+mj-lt"/>
              <a:buAutoNum type="arabicPeriod"/>
            </a:pPr>
            <a:r>
              <a:rPr lang="en-US" dirty="0" smtClean="0"/>
              <a:t>Detach the USB cable from the </a:t>
            </a:r>
            <a:r>
              <a:rPr lang="en-US" dirty="0" err="1" smtClean="0"/>
              <a:t>Arduino</a:t>
            </a:r>
            <a:r>
              <a:rPr lang="en-US" dirty="0" smtClean="0"/>
              <a:t> </a:t>
            </a:r>
            <a:r>
              <a:rPr lang="en-US" dirty="0" err="1" smtClean="0"/>
              <a:t>Nano</a:t>
            </a:r>
            <a:endParaRPr lang="en-US" dirty="0" smtClean="0"/>
          </a:p>
          <a:p>
            <a:pPr marL="711200" lvl="1" indent="-457200">
              <a:buFont typeface="+mj-lt"/>
              <a:buAutoNum type="arabicPeriod"/>
            </a:pPr>
            <a:r>
              <a:rPr lang="en-US" dirty="0" smtClean="0"/>
              <a:t>Switch off the 9V power</a:t>
            </a:r>
          </a:p>
          <a:p>
            <a:pPr marL="711200" lvl="1" indent="-457200">
              <a:buFont typeface="+mj-lt"/>
              <a:buAutoNum type="arabicPeriod"/>
            </a:pPr>
            <a:r>
              <a:rPr lang="en-US" dirty="0" smtClean="0"/>
              <a:t>Check, double check and check again whether the wiring is correct. </a:t>
            </a:r>
            <a:br>
              <a:rPr lang="en-US" dirty="0" smtClean="0"/>
            </a:br>
            <a:r>
              <a:rPr lang="en-US" dirty="0" smtClean="0"/>
              <a:t>You may blow up components when wiring wrongly!</a:t>
            </a:r>
          </a:p>
          <a:p>
            <a:pPr marL="711200" lvl="1" indent="-457200">
              <a:buFont typeface="+mj-lt"/>
              <a:buAutoNum type="arabicPeriod"/>
            </a:pPr>
            <a:r>
              <a:rPr lang="en-US" dirty="0" smtClean="0"/>
              <a:t>Make sure that you </a:t>
            </a:r>
            <a:r>
              <a:rPr lang="en-US" b="1" i="1" dirty="0" smtClean="0"/>
              <a:t>both</a:t>
            </a:r>
            <a:r>
              <a:rPr lang="en-US" dirty="0" smtClean="0"/>
              <a:t> (4 eyes principle) are convinced the wiring is OK </a:t>
            </a:r>
            <a:br>
              <a:rPr lang="en-US" dirty="0" smtClean="0"/>
            </a:br>
            <a:r>
              <a:rPr lang="en-US" dirty="0" smtClean="0"/>
              <a:t>before turning on power again.</a:t>
            </a:r>
          </a:p>
          <a:p>
            <a:r>
              <a:rPr lang="en-US" dirty="0" smtClean="0"/>
              <a:t>If something breaks down or gets damaged: we have some spare material</a:t>
            </a:r>
          </a:p>
          <a:p>
            <a:pPr lvl="1"/>
            <a:r>
              <a:rPr lang="en-US" dirty="0" smtClean="0"/>
              <a:t>Do </a:t>
            </a:r>
            <a:r>
              <a:rPr lang="en-US" b="1" i="1" dirty="0" smtClean="0"/>
              <a:t>not</a:t>
            </a:r>
            <a:r>
              <a:rPr lang="en-US" dirty="0" smtClean="0"/>
              <a:t> put anything that is broken back into the box please.</a:t>
            </a:r>
          </a:p>
        </p:txBody>
      </p:sp>
      <p:pic>
        <p:nvPicPr>
          <p:cNvPr id="4098" name="Picture 2" descr="C:\Users\M5810video\Documents\Weekendschool\Github\Weekendschool-PiAndMore\PiAndMore\Part-1--Breadboard\255392-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380312" y="195486"/>
            <a:ext cx="914400" cy="914400"/>
          </a:xfrm>
          <a:prstGeom prst="rect">
            <a:avLst/>
          </a:prstGeom>
          <a:noFill/>
        </p:spPr>
      </p:pic>
      <p:pic>
        <p:nvPicPr>
          <p:cNvPr id="4099" name="Picture 3" descr="C:\Users\M5810video\Documents\Weekendschool\Github\Weekendschool-PiAndMore\PiAndMore\Part-1--Breadboard\resisto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24328" y="1635646"/>
            <a:ext cx="803598" cy="803598"/>
          </a:xfrm>
          <a:prstGeom prst="rect">
            <a:avLst/>
          </a:prstGeom>
          <a:noFill/>
        </p:spPr>
      </p:pic>
      <p:pic>
        <p:nvPicPr>
          <p:cNvPr id="4100" name="Picture 4" descr="C:\Users\M5810video\Documents\Weekendschool\Github\Weekendschool-PiAndMore\PiAndMore\Part-1--Breadboard\usb-micro-kabel-1_8-meter.jpg"/>
          <p:cNvPicPr>
            <a:picLocks noChangeAspect="1" noChangeArrowheads="1"/>
          </p:cNvPicPr>
          <p:nvPr/>
        </p:nvPicPr>
        <p:blipFill>
          <a:blip r:embed="rId4" cstate="print"/>
          <a:srcRect l="16340" t="61455" r="46701"/>
          <a:stretch>
            <a:fillRect/>
          </a:stretch>
        </p:blipFill>
        <p:spPr bwMode="auto">
          <a:xfrm>
            <a:off x="5220072" y="2859782"/>
            <a:ext cx="430051" cy="288032"/>
          </a:xfrm>
          <a:prstGeom prst="rect">
            <a:avLst/>
          </a:prstGeom>
          <a:noFill/>
        </p:spPr>
      </p:pic>
      <p:pic>
        <p:nvPicPr>
          <p:cNvPr id="4101" name="Picture 5" descr="C:\Users\M5810video\Documents\Weekendschool\Github\Weekendschool-PiAndMore\PiAndMore\Part-1--Breadboard\theorist_small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452320" y="3047822"/>
            <a:ext cx="864096" cy="1120988"/>
          </a:xfrm>
          <a:prstGeom prst="rect">
            <a:avLst/>
          </a:prstGeom>
          <a:noFill/>
        </p:spPr>
      </p:pic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716016" y="3075806"/>
            <a:ext cx="505220" cy="2674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DAD7-DC19-4A9E-93C3-E71314786426}" type="slidenum">
              <a:rPr lang="nl-NL" smtClean="0"/>
              <a:pPr/>
              <a:t>9</a:t>
            </a:fld>
            <a:endParaRPr lang="nl-NL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-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-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12752</TotalTime>
  <Words>3716</Words>
  <Application>Microsoft Office PowerPoint</Application>
  <PresentationFormat>Diavoorstelling (16:9)</PresentationFormat>
  <Paragraphs>520</Paragraphs>
  <Slides>78</Slides>
  <Notes>1</Notes>
  <HiddenSlides>0</HiddenSlides>
  <MMClips>0</MMClips>
  <ScaleCrop>false</ScaleCrop>
  <HeadingPairs>
    <vt:vector size="4" baseType="variant">
      <vt:variant>
        <vt:lpstr>Thema</vt:lpstr>
      </vt:variant>
      <vt:variant>
        <vt:i4>1</vt:i4>
      </vt:variant>
      <vt:variant>
        <vt:lpstr>Diatitels</vt:lpstr>
      </vt:variant>
      <vt:variant>
        <vt:i4>78</vt:i4>
      </vt:variant>
    </vt:vector>
  </HeadingPairs>
  <TitlesOfParts>
    <vt:vector size="79" baseType="lpstr">
      <vt:lpstr>Office-thema</vt:lpstr>
      <vt:lpstr>Physical computing from Scratch using scratchClient – Beginners  Control servos, LEDs and more from Scratch using RPi, Arduino, scratchClient</vt:lpstr>
      <vt:lpstr>If the presentation is messed up … </vt:lpstr>
      <vt:lpstr>Ergonomics</vt:lpstr>
      <vt:lpstr>Workshop organisation</vt:lpstr>
      <vt:lpstr>Objectives</vt:lpstr>
      <vt:lpstr>Non-objective</vt:lpstr>
      <vt:lpstr>Weekendschool</vt:lpstr>
      <vt:lpstr>Lessons at the Weekendschool</vt:lpstr>
      <vt:lpstr>Only a few rules today</vt:lpstr>
      <vt:lpstr>The setup</vt:lpstr>
      <vt:lpstr>Where is the presentation?</vt:lpstr>
      <vt:lpstr>Breadboard</vt:lpstr>
      <vt:lpstr>Looking at the Arduino Nano extension board</vt:lpstr>
      <vt:lpstr>Preparing for programming the Arduino Nano</vt:lpstr>
      <vt:lpstr>Uploading scratchClient to the Arduino</vt:lpstr>
      <vt:lpstr>Starting the config tool</vt:lpstr>
      <vt:lpstr>Define the first config file</vt:lpstr>
      <vt:lpstr>Save the config file</vt:lpstr>
      <vt:lpstr>Put the board in front of you in this way</vt:lpstr>
      <vt:lpstr>Use short wires and se the indicated holes</vt:lpstr>
      <vt:lpstr>Connect the power wires</vt:lpstr>
      <vt:lpstr>Insert the red LED and button</vt:lpstr>
      <vt:lpstr>Adding the green LED</vt:lpstr>
      <vt:lpstr>Dimming a LED with PWM</vt:lpstr>
      <vt:lpstr>Adding analog input</vt:lpstr>
      <vt:lpstr>Second step: add button and blue LED</vt:lpstr>
      <vt:lpstr>Why are these resistors needed?</vt:lpstr>
      <vt:lpstr>Check / double check</vt:lpstr>
      <vt:lpstr>Make a script file to start scratchClient</vt:lpstr>
      <vt:lpstr>Bringing things together</vt:lpstr>
      <vt:lpstr>Create the Scratch program</vt:lpstr>
      <vt:lpstr>Does it work?</vt:lpstr>
      <vt:lpstr>Monitor the variables</vt:lpstr>
      <vt:lpstr>Pulse Width Modulation (PWM)</vt:lpstr>
      <vt:lpstr>Controlling a servo with PWM</vt:lpstr>
      <vt:lpstr>Controlling a buzzer with PWM</vt:lpstr>
      <vt:lpstr>PWM limitations of Arduino (Nano and Uno)</vt:lpstr>
      <vt:lpstr>Update the config file</vt:lpstr>
      <vt:lpstr>The servo setup</vt:lpstr>
      <vt:lpstr>Dimming a LED with PWM</vt:lpstr>
      <vt:lpstr>Controlling a buzzer with PWM</vt:lpstr>
      <vt:lpstr>Restart scratchClient</vt:lpstr>
      <vt:lpstr>Make the new variables in Scratch</vt:lpstr>
      <vt:lpstr>Test whether it works</vt:lpstr>
      <vt:lpstr>Analog input </vt:lpstr>
      <vt:lpstr>Adapt Scratch</vt:lpstr>
      <vt:lpstr>Do you want to save your setup?</vt:lpstr>
      <vt:lpstr>More information</vt:lpstr>
      <vt:lpstr>Physical computing from Scratch using scratchClient – Advanced  Control servos, LEDs and more from Scratch using RPi, Arduino, scratchClient</vt:lpstr>
      <vt:lpstr>If you start here</vt:lpstr>
      <vt:lpstr>Choose the priorities of your topics</vt:lpstr>
      <vt:lpstr>Add a Joystick</vt:lpstr>
      <vt:lpstr>Adding the joy stick</vt:lpstr>
      <vt:lpstr>Adding the count button</vt:lpstr>
      <vt:lpstr>Uses of Joysticks</vt:lpstr>
      <vt:lpstr>Take care of drift</vt:lpstr>
      <vt:lpstr>Control a 3-color LED</vt:lpstr>
      <vt:lpstr>Counter function using a button</vt:lpstr>
      <vt:lpstr>Counter using an IR slotted sensor</vt:lpstr>
      <vt:lpstr>Tilt sensor</vt:lpstr>
      <vt:lpstr>Rain sensor</vt:lpstr>
      <vt:lpstr>Microphone input</vt:lpstr>
      <vt:lpstr>Usage of ident</vt:lpstr>
      <vt:lpstr>Control multiple Arduinos</vt:lpstr>
      <vt:lpstr>Debouncing</vt:lpstr>
      <vt:lpstr>Power on self test</vt:lpstr>
      <vt:lpstr>Controlling a relay</vt:lpstr>
      <vt:lpstr>Safely controlling 220 Volt appliances</vt:lpstr>
      <vt:lpstr>Controlling a camera</vt:lpstr>
      <vt:lpstr>Do you want to save your setup?</vt:lpstr>
      <vt:lpstr>Clean up</vt:lpstr>
      <vt:lpstr>Maximum current per pin</vt:lpstr>
      <vt:lpstr>Can scratchClient do more? Yes!</vt:lpstr>
      <vt:lpstr>We love to hear from you</vt:lpstr>
      <vt:lpstr>Appendix</vt:lpstr>
      <vt:lpstr>Cost of the setup (1 of 2)</vt:lpstr>
      <vt:lpstr>Cost of the setup (2 of 2)</vt:lpstr>
      <vt:lpstr>The End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 1</dc:title>
  <dc:creator>Hans de Jong</dc:creator>
  <cp:lastModifiedBy>Hans de Jong</cp:lastModifiedBy>
  <cp:revision>393</cp:revision>
  <dcterms:created xsi:type="dcterms:W3CDTF">2016-12-25T05:55:15Z</dcterms:created>
  <dcterms:modified xsi:type="dcterms:W3CDTF">2017-06-20T21:55:00Z</dcterms:modified>
</cp:coreProperties>
</file>